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61" r:id="rId6"/>
    <p:sldId id="299" r:id="rId7"/>
    <p:sldId id="267" r:id="rId8"/>
    <p:sldId id="303" r:id="rId9"/>
    <p:sldId id="273" r:id="rId10"/>
    <p:sldId id="272" r:id="rId11"/>
    <p:sldId id="265" r:id="rId12"/>
    <p:sldId id="271" r:id="rId13"/>
    <p:sldId id="281" r:id="rId14"/>
    <p:sldId id="275" r:id="rId15"/>
    <p:sldId id="279" r:id="rId16"/>
    <p:sldId id="276" r:id="rId17"/>
    <p:sldId id="306" r:id="rId18"/>
    <p:sldId id="274" r:id="rId19"/>
    <p:sldId id="305" r:id="rId20"/>
    <p:sldId id="280" r:id="rId21"/>
    <p:sldId id="293" r:id="rId22"/>
    <p:sldId id="294" r:id="rId23"/>
    <p:sldId id="295" r:id="rId24"/>
    <p:sldId id="304" r:id="rId25"/>
    <p:sldId id="292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88523" autoAdjust="0"/>
  </p:normalViewPr>
  <p:slideViewPr>
    <p:cSldViewPr snapToGrid="0" showGuides="1">
      <p:cViewPr varScale="1">
        <p:scale>
          <a:sx n="80" d="100"/>
          <a:sy n="80" d="100"/>
        </p:scale>
        <p:origin x="60" y="1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16/03/2022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C8B5-6021-48EA-94A7-DC422762C02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70D64-CAB2-4377-BBE4-BF3F1E169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7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366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3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D03433FF-A36C-42FA-B6A1-343D85376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006" y="1638000"/>
            <a:ext cx="4948214" cy="400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7C2B81-9FBD-4F91-A99D-E2E62F84A4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2156" y="0"/>
            <a:ext cx="6099844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22FF6B-86ED-4E48-824E-5C54567CB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587675"/>
            <a:ext cx="4964156" cy="82664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0F897065-C628-44AB-A9C8-2F8AAEFFB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85D69A-3DAB-4609-83C0-DDCB0E05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030866FD-D493-4E40-BE0E-88A5E4806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  <a:r>
              <a:rPr lang="da-DK" dirty="0">
                <a:noFill/>
              </a:rPr>
              <a:t>0	0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A84C5-6E9A-4A39-81D2-A4766FF30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616D9-8604-4CE0-9290-25D835D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BFED87F5-692B-43A2-B999-E599CDD79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204BEF62-0A0C-428F-9593-47849363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9D3425-F8FB-4DAF-8A9B-B6B63F152AA9}" type="datetime3">
              <a:rPr lang="da-DK" smtClean="0"/>
              <a:t>16.03.2022</a:t>
            </a:fld>
            <a:endParaRPr lang="da-DK" dirty="0"/>
          </a:p>
        </p:txBody>
      </p:sp>
      <p:sp>
        <p:nvSpPr>
          <p:cNvPr id="4" name="Pladsholder til sidefod 3" hidden="1">
            <a:extLst>
              <a:ext uri="{FF2B5EF4-FFF2-40B4-BE49-F238E27FC236}">
                <a16:creationId xmlns:a16="http://schemas.microsoft.com/office/drawing/2014/main" id="{5A2DACD1-A298-4D19-866E-68CF70D6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84BE3378-177E-45B6-8A07-1A8ABC3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154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562121C-7E79-4645-BB1B-1D3855B383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5750" y="1416050"/>
            <a:ext cx="228036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bullet knappen for at sætte korrekt bullet på igen.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pic>
        <p:nvPicPr>
          <p:cNvPr id="7" name="1 Forøg formindsk">
            <a:extLst>
              <a:ext uri="{FF2B5EF4-FFF2-40B4-BE49-F238E27FC236}">
                <a16:creationId xmlns:a16="http://schemas.microsoft.com/office/drawing/2014/main" id="{82A640AB-9083-4E25-B69C-5615DDD51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6547" y="2531466"/>
            <a:ext cx="549328" cy="285228"/>
          </a:xfrm>
          <a:prstGeom prst="rect">
            <a:avLst/>
          </a:prstGeom>
        </p:spPr>
      </p:pic>
      <p:pic>
        <p:nvPicPr>
          <p:cNvPr id="8" name="2 Ny slide">
            <a:extLst>
              <a:ext uri="{FF2B5EF4-FFF2-40B4-BE49-F238E27FC236}">
                <a16:creationId xmlns:a16="http://schemas.microsoft.com/office/drawing/2014/main" id="{C9EFBCCE-8D49-4A73-8762-63E5870B1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460466" y="4104614"/>
            <a:ext cx="363713" cy="647461"/>
          </a:xfrm>
          <a:prstGeom prst="rect">
            <a:avLst/>
          </a:prstGeom>
        </p:spPr>
      </p:pic>
      <p:pic>
        <p:nvPicPr>
          <p:cNvPr id="9" name="3 Layout">
            <a:extLst>
              <a:ext uri="{FF2B5EF4-FFF2-40B4-BE49-F238E27FC236}">
                <a16:creationId xmlns:a16="http://schemas.microsoft.com/office/drawing/2014/main" id="{00995F18-330D-4742-AD80-E856C91E0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475931" y="4980245"/>
            <a:ext cx="593368" cy="192211"/>
          </a:xfrm>
          <a:prstGeom prst="rect">
            <a:avLst/>
          </a:prstGeom>
        </p:spPr>
      </p:pic>
      <p:pic>
        <p:nvPicPr>
          <p:cNvPr id="11" name="4 Nulstil">
            <a:extLst>
              <a:ext uri="{FF2B5EF4-FFF2-40B4-BE49-F238E27FC236}">
                <a16:creationId xmlns:a16="http://schemas.microsoft.com/office/drawing/2014/main" id="{2324BBF6-4E28-4408-B9EF-E9ED5897F2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1362" y="4554277"/>
            <a:ext cx="547241" cy="197798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94529" y="1416050"/>
            <a:ext cx="2786833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6981362" y="1440585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583" y="1416050"/>
            <a:ext cx="25662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</p:txBody>
      </p:sp>
      <p:pic>
        <p:nvPicPr>
          <p:cNvPr id="24" name="6 Beskær">
            <a:extLst>
              <a:ext uri="{FF2B5EF4-FFF2-40B4-BE49-F238E27FC236}">
                <a16:creationId xmlns:a16="http://schemas.microsoft.com/office/drawing/2014/main" id="{73BFC9C5-9F8B-479D-9F8C-258E445B71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96525" y="1595200"/>
            <a:ext cx="337400" cy="321707"/>
          </a:xfrm>
          <a:prstGeom prst="rect">
            <a:avLst/>
          </a:prstGeom>
        </p:spPr>
      </p:pic>
      <p:pic>
        <p:nvPicPr>
          <p:cNvPr id="25" name="7 Skalér billede">
            <a:extLst>
              <a:ext uri="{FF2B5EF4-FFF2-40B4-BE49-F238E27FC236}">
                <a16:creationId xmlns:a16="http://schemas.microsoft.com/office/drawing/2014/main" id="{BC0CFA26-138E-416A-95E9-B8BD373116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96525" y="2438289"/>
            <a:ext cx="359695" cy="335309"/>
          </a:xfrm>
          <a:prstGeom prst="rect">
            <a:avLst/>
          </a:prstGeom>
        </p:spPr>
      </p:pic>
      <p:sp>
        <p:nvSpPr>
          <p:cNvPr id="26" name="Fast overskrift">
            <a:extLst>
              <a:ext uri="{FF2B5EF4-FFF2-40B4-BE49-F238E27FC236}">
                <a16:creationId xmlns:a16="http://schemas.microsoft.com/office/drawing/2014/main" id="{70228264-0252-44FF-B3C8-4CBFA6043ED3}"/>
              </a:ext>
            </a:extLst>
          </p:cNvPr>
          <p:cNvSpPr txBox="1"/>
          <p:nvPr userDrawn="1"/>
        </p:nvSpPr>
        <p:spPr>
          <a:xfrm>
            <a:off x="285750" y="341583"/>
            <a:ext cx="10752137" cy="490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da-DK" sz="3200" b="0" cap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</p:spTree>
    <p:extLst>
      <p:ext uri="{BB962C8B-B14F-4D97-AF65-F5344CB8AC3E}">
        <p14:creationId xmlns:p14="http://schemas.microsoft.com/office/powerpoint/2010/main" val="138005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027D26-F3F7-4988-855F-0F502F5993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AF3DE80-6B65-463B-943D-1E72AAF422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16.03.2022</a:t>
            </a:fld>
            <a:endParaRPr lang="da-DK" dirty="0"/>
          </a:p>
        </p:txBody>
      </p:sp>
      <p:pic>
        <p:nvPicPr>
          <p:cNvPr id="2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3AFAE714-AA58-4292-A682-8D1079090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4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29CD4233-F331-4D5B-B9CF-567814FDB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291C62D-3F94-43C6-8CAB-B792F769A1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06396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-1" y="0"/>
            <a:ext cx="7197749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25CE80-2CC4-453F-9E5D-D1CF0859E3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37581D82-3815-457C-92E8-06D7A637843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5AC4AA6-D2C8-4A8C-8428-39A60869DF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947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A0A48B-204D-46D9-AC98-0537003F65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60941E6E-6BAC-4A15-B058-9CE7C058951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16.03.2022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8368F33E-E082-4759-B776-D0370C71B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62C9B8B6-589D-4F65-843F-C4FAEB9C5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191E0C3-38FB-4A05-9222-21D4D9452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2586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7200" y="0"/>
            <a:ext cx="60948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B8A14-B94C-4D55-914C-31401F50A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81914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02F7DC4-E8A0-4835-8785-592C4B4C4ED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16.03.2022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97A6C2FE-B677-48BB-A659-DEEB85D4E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9FF76FD-C66A-4EC4-9AB5-616232DE1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82C070D-E54D-451D-AC67-7D5871CB7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299075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086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565F3085-71F3-4B75-8FE8-1A523EC793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8C3779-B922-43C9-BAC8-A296D850F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15372364-B9E1-4EFD-8571-76441BBEF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3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8714DF85-F004-427C-AF19-001889FAFE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E982690-DA76-48A9-A83F-C7E000823C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220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7C5EC0EC-D4A2-4423-B8B5-1B952DD89C2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D3F337-32ED-4DDF-B913-8F63A712B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B6DB25-D463-42D6-8A4D-7C69279657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15494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2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394D93EB-3F52-436F-905E-95EFD60EE8A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81B418-FF97-4B37-87DF-5E58B94907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C74F0A0-3F56-4720-B25D-E0AFED7B7F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332539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A499C47-91C5-429D-94BE-0B7C66BCED70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9AB3D-58F3-4ABA-A926-43393A00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F277CF-B83C-45A4-B764-7F715288A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0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6CE927BB-E6B9-45B2-B8AA-F221034EA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587675"/>
            <a:ext cx="11611900" cy="826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961999"/>
            <a:ext cx="11612364" cy="3674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9075" y="6419522"/>
            <a:ext cx="245270" cy="1802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B15E4-8FF3-49BC-992D-C353F6D18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pic>
        <p:nvPicPr>
          <p:cNvPr id="14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51CF3E7A-76C1-4C96-87C5-80D3C0BC7C5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5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7B09AC3-FD21-4406-8C12-F2261A8AD09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21" r:id="rId9"/>
    <p:sldLayoutId id="2147483652" r:id="rId10"/>
    <p:sldLayoutId id="2147483735" r:id="rId11"/>
    <p:sldLayoutId id="2147483654" r:id="rId12"/>
    <p:sldLayoutId id="2147483655" r:id="rId13"/>
    <p:sldLayoutId id="214748372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lphaL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18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pos="749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892" userDrawn="1">
          <p15:clr>
            <a:srgbClr val="F26B43"/>
          </p15:clr>
        </p15:guide>
        <p15:guide id="7" orient="horz" pos="1235" userDrawn="1">
          <p15:clr>
            <a:srgbClr val="F26B43"/>
          </p15:clr>
        </p15:guide>
        <p15:guide id="8" orient="horz" pos="35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sDv4f4s2S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4A1AB8-800B-41D6-B531-8AE2611BE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Training models: Gradient Descent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33ED8-1B47-4327-8F05-73E798EC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5D4D4-979D-4176-83BE-1EEEBBDDA05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a-DK" dirty="0" smtClean="0"/>
              <a:t>26-09-2021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A4C535-EC1E-4F9C-B11D-8F58AA1F94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525" y="3067050"/>
            <a:ext cx="11633198" cy="666750"/>
          </a:xfrm>
        </p:spPr>
        <p:txBody>
          <a:bodyPr/>
          <a:lstStyle/>
          <a:p>
            <a:r>
              <a:rPr lang="da-DK" dirty="0" smtClean="0"/>
              <a:t>Jens Peter Andersen, Assistant Professor, Roskilde</a:t>
            </a:r>
          </a:p>
          <a:p>
            <a:r>
              <a:rPr lang="da-DK" dirty="0"/>
              <a:t>Michael Claudius, Associate Professor, </a:t>
            </a:r>
            <a:r>
              <a:rPr lang="da-DK" dirty="0" smtClean="0"/>
              <a:t>Roskilde, with respect and gratefullness to Jens Peter Andersen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98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Performing</a:t>
            </a:r>
            <a:r>
              <a:rPr lang="da-DK" dirty="0" smtClean="0"/>
              <a:t> Gradient </a:t>
            </a:r>
            <a:r>
              <a:rPr lang="da-DK" dirty="0" err="1" smtClean="0"/>
              <a:t>Descent</a:t>
            </a:r>
            <a:r>
              <a:rPr lang="da-DK" dirty="0" smtClean="0"/>
              <a:t> – the </a:t>
            </a:r>
            <a:r>
              <a:rPr lang="da-DK" dirty="0" err="1" smtClean="0"/>
              <a:t>principle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961998"/>
            <a:ext cx="11612364" cy="2219913"/>
          </a:xfrm>
        </p:spPr>
        <p:txBody>
          <a:bodyPr/>
          <a:lstStyle/>
          <a:p>
            <a:pPr marL="0" indent="0">
              <a:buNone/>
            </a:pPr>
            <a:r>
              <a:rPr lang="da-DK" i="1" dirty="0" err="1" smtClean="0"/>
              <a:t>While</a:t>
            </a:r>
            <a:r>
              <a:rPr lang="da-DK" i="1" dirty="0" smtClean="0"/>
              <a:t> (Minimum </a:t>
            </a:r>
            <a:r>
              <a:rPr lang="da-DK" i="1" u="sng" dirty="0" smtClean="0"/>
              <a:t>not</a:t>
            </a:r>
            <a:r>
              <a:rPr lang="da-DK" i="1" dirty="0" smtClean="0"/>
              <a:t> </a:t>
            </a:r>
            <a:r>
              <a:rPr lang="da-DK" i="1" dirty="0" err="1" smtClean="0"/>
              <a:t>reached</a:t>
            </a:r>
            <a:r>
              <a:rPr lang="da-DK" i="1" dirty="0" smtClean="0"/>
              <a:t>)</a:t>
            </a:r>
          </a:p>
          <a:p>
            <a:pPr marL="0" indent="0">
              <a:buNone/>
            </a:pPr>
            <a:r>
              <a:rPr lang="da-DK" i="1" dirty="0" smtClean="0"/>
              <a:t>{</a:t>
            </a:r>
          </a:p>
          <a:p>
            <a:pPr marL="0" indent="0">
              <a:buNone/>
            </a:pPr>
            <a:r>
              <a:rPr lang="da-DK" i="1" dirty="0" smtClean="0"/>
              <a:t>     </a:t>
            </a:r>
            <a:r>
              <a:rPr lang="da-DK" i="1" dirty="0" err="1" smtClean="0"/>
              <a:t>Based</a:t>
            </a:r>
            <a:r>
              <a:rPr lang="da-DK" i="1" dirty="0" smtClean="0"/>
              <a:t> on the </a:t>
            </a:r>
            <a:r>
              <a:rPr lang="da-DK" i="1" dirty="0" err="1" smtClean="0"/>
              <a:t>learning</a:t>
            </a:r>
            <a:r>
              <a:rPr lang="da-DK" i="1" dirty="0" smtClean="0"/>
              <a:t> set:</a:t>
            </a:r>
          </a:p>
          <a:p>
            <a:pPr marL="0" indent="0">
              <a:buNone/>
            </a:pPr>
            <a:r>
              <a:rPr lang="da-DK" i="1" dirty="0"/>
              <a:t> </a:t>
            </a:r>
            <a:r>
              <a:rPr lang="da-DK" i="1" dirty="0" smtClean="0"/>
              <a:t>    </a:t>
            </a:r>
            <a:r>
              <a:rPr lang="el-GR" i="1" dirty="0" smtClean="0"/>
              <a:t>θ</a:t>
            </a:r>
            <a:r>
              <a:rPr lang="en-GB" i="1" baseline="-25000" dirty="0" smtClean="0"/>
              <a:t>0  = </a:t>
            </a:r>
            <a:r>
              <a:rPr lang="da-DK" i="1" dirty="0" smtClean="0"/>
              <a:t>= </a:t>
            </a:r>
            <a:r>
              <a:rPr lang="el-GR" i="1" dirty="0"/>
              <a:t>θ</a:t>
            </a:r>
            <a:r>
              <a:rPr lang="en-GB" i="1" baseline="-25000" dirty="0"/>
              <a:t>0 </a:t>
            </a:r>
            <a:r>
              <a:rPr lang="en-GB" i="1" baseline="-25000" dirty="0" smtClean="0"/>
              <a:t> </a:t>
            </a:r>
            <a:r>
              <a:rPr lang="da-DK" i="1" dirty="0"/>
              <a:t>-</a:t>
            </a:r>
            <a:r>
              <a:rPr lang="da-DK" i="1" dirty="0" smtClean="0"/>
              <a:t> </a:t>
            </a:r>
            <a:r>
              <a:rPr lang="da-DK" i="1" dirty="0" err="1" smtClean="0"/>
              <a:t>LearningRate</a:t>
            </a:r>
            <a:r>
              <a:rPr lang="da-DK" i="1" dirty="0" smtClean="0"/>
              <a:t> * </a:t>
            </a:r>
            <a:r>
              <a:rPr lang="el-GR" i="1" dirty="0" smtClean="0"/>
              <a:t>∂</a:t>
            </a:r>
            <a:r>
              <a:rPr lang="cy-GB" i="1" dirty="0" smtClean="0"/>
              <a:t>MSE(</a:t>
            </a:r>
            <a:r>
              <a:rPr lang="el-GR" i="1" dirty="0"/>
              <a:t>θ</a:t>
            </a:r>
            <a:r>
              <a:rPr lang="en-GB" i="1" baseline="-25000" dirty="0"/>
              <a:t>1, </a:t>
            </a:r>
            <a:r>
              <a:rPr lang="el-GR" i="1" dirty="0"/>
              <a:t>θ</a:t>
            </a:r>
            <a:r>
              <a:rPr lang="en-GB" i="1" baseline="-25000" dirty="0"/>
              <a:t>0</a:t>
            </a:r>
            <a:r>
              <a:rPr lang="cy-GB" i="1" dirty="0" smtClean="0"/>
              <a:t>) / </a:t>
            </a:r>
            <a:r>
              <a:rPr lang="el-GR" i="1" dirty="0" smtClean="0"/>
              <a:t>∂θ</a:t>
            </a:r>
            <a:r>
              <a:rPr lang="en-GB" i="1" baseline="-25000" dirty="0"/>
              <a:t>0</a:t>
            </a:r>
            <a:endParaRPr lang="en-GB" i="1" baseline="-25000" dirty="0" smtClean="0"/>
          </a:p>
          <a:p>
            <a:pPr marL="0" indent="0">
              <a:buNone/>
            </a:pPr>
            <a:r>
              <a:rPr lang="da-DK" i="1" dirty="0" smtClean="0"/>
              <a:t>     </a:t>
            </a:r>
            <a:r>
              <a:rPr lang="el-GR" i="1" dirty="0" smtClean="0"/>
              <a:t>θ</a:t>
            </a:r>
            <a:r>
              <a:rPr lang="en-GB" i="1" baseline="-25000" dirty="0"/>
              <a:t>1  = </a:t>
            </a:r>
            <a:r>
              <a:rPr lang="da-DK" i="1" dirty="0"/>
              <a:t>= </a:t>
            </a:r>
            <a:r>
              <a:rPr lang="el-GR" i="1" dirty="0"/>
              <a:t>θ</a:t>
            </a:r>
            <a:r>
              <a:rPr lang="en-GB" i="1" baseline="-25000" dirty="0"/>
              <a:t>1 </a:t>
            </a:r>
            <a:r>
              <a:rPr lang="da-DK" i="1" dirty="0" smtClean="0"/>
              <a:t>- </a:t>
            </a:r>
            <a:r>
              <a:rPr lang="da-DK" i="1" dirty="0" err="1" smtClean="0"/>
              <a:t>LearningRate</a:t>
            </a:r>
            <a:r>
              <a:rPr lang="da-DK" i="1" dirty="0" smtClean="0"/>
              <a:t> </a:t>
            </a:r>
            <a:r>
              <a:rPr lang="da-DK" i="1" dirty="0"/>
              <a:t>* </a:t>
            </a:r>
            <a:r>
              <a:rPr lang="el-GR" i="1" dirty="0"/>
              <a:t>∂</a:t>
            </a:r>
            <a:r>
              <a:rPr lang="cy-GB" i="1" dirty="0"/>
              <a:t>MSE(</a:t>
            </a:r>
            <a:r>
              <a:rPr lang="el-GR" i="1" dirty="0"/>
              <a:t>θ</a:t>
            </a:r>
            <a:r>
              <a:rPr lang="en-GB" i="1" baseline="-25000" dirty="0"/>
              <a:t>1, </a:t>
            </a:r>
            <a:r>
              <a:rPr lang="el-GR" i="1" dirty="0"/>
              <a:t>θ</a:t>
            </a:r>
            <a:r>
              <a:rPr lang="en-GB" i="1" baseline="-25000" dirty="0"/>
              <a:t>0</a:t>
            </a:r>
            <a:r>
              <a:rPr lang="cy-GB" i="1" dirty="0" smtClean="0"/>
              <a:t>) /</a:t>
            </a:r>
            <a:r>
              <a:rPr lang="el-GR" i="1" dirty="0" smtClean="0"/>
              <a:t> </a:t>
            </a:r>
            <a:r>
              <a:rPr lang="el-GR" i="1" dirty="0"/>
              <a:t>∂θ</a:t>
            </a:r>
            <a:r>
              <a:rPr lang="en-GB" i="1" baseline="-25000" dirty="0" smtClean="0"/>
              <a:t>1</a:t>
            </a:r>
          </a:p>
          <a:p>
            <a:pPr marL="0" indent="0">
              <a:buNone/>
            </a:pPr>
            <a:r>
              <a:rPr lang="da-DK" i="1" dirty="0" smtClean="0"/>
              <a:t>}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853" y="4360506"/>
            <a:ext cx="2706667" cy="1556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88" y="4286094"/>
            <a:ext cx="2795638" cy="14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too</a:t>
            </a:r>
            <a:r>
              <a:rPr lang="da-DK" dirty="0"/>
              <a:t> </a:t>
            </a:r>
            <a:r>
              <a:rPr lang="da-DK" dirty="0" smtClean="0"/>
              <a:t>‘</a:t>
            </a:r>
            <a:r>
              <a:rPr lang="da-DK" dirty="0" err="1" smtClean="0"/>
              <a:t>scrooge</a:t>
            </a:r>
            <a:r>
              <a:rPr lang="da-DK" dirty="0" smtClean="0"/>
              <a:t>’ </a:t>
            </a:r>
            <a:r>
              <a:rPr lang="da-DK" dirty="0"/>
              <a:t>with the </a:t>
            </a:r>
            <a:r>
              <a:rPr lang="da-DK" dirty="0" err="1"/>
              <a:t>learning</a:t>
            </a:r>
            <a:r>
              <a:rPr lang="da-DK" dirty="0"/>
              <a:t> rate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962000"/>
            <a:ext cx="11612364" cy="772010"/>
          </a:xfrm>
        </p:spPr>
        <p:txBody>
          <a:bodyPr/>
          <a:lstStyle/>
          <a:p>
            <a:r>
              <a:rPr lang="da-DK" dirty="0" smtClean="0"/>
              <a:t>Learning rate is </a:t>
            </a:r>
            <a:r>
              <a:rPr lang="da-DK" u="sng" dirty="0" smtClean="0"/>
              <a:t>too small</a:t>
            </a:r>
            <a:r>
              <a:rPr lang="da-DK" dirty="0" smtClean="0"/>
              <a:t> will make gradient descent </a:t>
            </a:r>
            <a:r>
              <a:rPr lang="da-DK" u="sng" dirty="0" smtClean="0"/>
              <a:t>too slow</a:t>
            </a:r>
          </a:p>
          <a:p>
            <a:r>
              <a:rPr lang="da-DK" dirty="0" err="1" smtClean="0"/>
              <a:t>That</a:t>
            </a:r>
            <a:r>
              <a:rPr lang="da-DK" dirty="0" smtClean="0"/>
              <a:t> is, the model parameters </a:t>
            </a:r>
            <a:r>
              <a:rPr lang="el-GR" i="1" dirty="0"/>
              <a:t>θ</a:t>
            </a:r>
            <a:r>
              <a:rPr lang="en-GB" i="1" baseline="-25000" dirty="0" smtClean="0"/>
              <a:t>0</a:t>
            </a:r>
            <a:r>
              <a:rPr lang="cy-GB" i="1" baseline="-25000" dirty="0" smtClean="0"/>
              <a:t> ...</a:t>
            </a:r>
            <a:r>
              <a:rPr lang="cy-GB" dirty="0" smtClean="0"/>
              <a:t> </a:t>
            </a:r>
            <a:r>
              <a:rPr lang="el-GR" i="1" dirty="0" smtClean="0"/>
              <a:t>θ</a:t>
            </a:r>
            <a:r>
              <a:rPr lang="en-GB" i="1" baseline="-25000" dirty="0"/>
              <a:t>n</a:t>
            </a:r>
            <a:r>
              <a:rPr lang="en-GB" i="1" dirty="0" smtClean="0"/>
              <a:t> </a:t>
            </a:r>
            <a:r>
              <a:rPr lang="da-DK" dirty="0" smtClean="0"/>
              <a:t>are changed in small steps slowing down the algorithm</a:t>
            </a:r>
          </a:p>
          <a:p>
            <a:r>
              <a:rPr lang="da-DK" dirty="0" err="1" smtClean="0"/>
              <a:t>Eventually</a:t>
            </a:r>
            <a:r>
              <a:rPr lang="da-DK" dirty="0" smtClean="0"/>
              <a:t> </a:t>
            </a:r>
            <a:r>
              <a:rPr lang="cy-GB" i="1" dirty="0"/>
              <a:t>MSE(</a:t>
            </a:r>
            <a:r>
              <a:rPr lang="el-GR" i="1" dirty="0" smtClean="0"/>
              <a:t>θ</a:t>
            </a:r>
            <a:r>
              <a:rPr lang="en-GB" i="1" baseline="-25000" dirty="0" smtClean="0"/>
              <a:t>0, …., </a:t>
            </a:r>
            <a:r>
              <a:rPr lang="el-GR" i="1" dirty="0" smtClean="0"/>
              <a:t>θ</a:t>
            </a:r>
            <a:r>
              <a:rPr lang="en-GB" i="1" baseline="-25000" dirty="0" smtClean="0"/>
              <a:t>n</a:t>
            </a:r>
            <a:r>
              <a:rPr lang="cy-GB" i="1" dirty="0" smtClean="0"/>
              <a:t>)</a:t>
            </a:r>
            <a:r>
              <a:rPr lang="da-DK" dirty="0" smtClean="0"/>
              <a:t> 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u="sng" dirty="0" err="1" smtClean="0"/>
              <a:t>converge</a:t>
            </a:r>
            <a:r>
              <a:rPr lang="da-DK" dirty="0" smtClean="0"/>
              <a:t> </a:t>
            </a:r>
            <a:r>
              <a:rPr lang="da-DK" dirty="0" err="1" smtClean="0"/>
              <a:t>towards</a:t>
            </a:r>
            <a:r>
              <a:rPr lang="da-DK" dirty="0" smtClean="0"/>
              <a:t> a minimum</a:t>
            </a:r>
            <a:endParaRPr lang="en-GB" baseline="-250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425511"/>
              </p:ext>
            </p:extLst>
          </p:nvPr>
        </p:nvGraphicFramePr>
        <p:xfrm>
          <a:off x="92075" y="92075"/>
          <a:ext cx="5159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Packager Shell Object" showAsIcon="1" r:id="rId3" imgW="516600" imgH="372240" progId="Package">
                  <p:embed/>
                </p:oleObj>
              </mc:Choice>
              <mc:Fallback>
                <p:oleObj name="Packager Shell Object" showAsIcon="1" r:id="rId3" imgW="516600" imgH="372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15938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269" y="3032563"/>
            <a:ext cx="2092076" cy="2568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5" y="3520660"/>
            <a:ext cx="5038185" cy="23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Being too ‘greedy/lazy’ with the learning rate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962000"/>
            <a:ext cx="11612364" cy="937429"/>
          </a:xfrm>
        </p:spPr>
        <p:txBody>
          <a:bodyPr/>
          <a:lstStyle/>
          <a:p>
            <a:r>
              <a:rPr lang="da-DK" dirty="0"/>
              <a:t>Learning </a:t>
            </a:r>
            <a:r>
              <a:rPr lang="da-DK" dirty="0" smtClean="0"/>
              <a:t>rate </a:t>
            </a:r>
            <a:r>
              <a:rPr lang="da-DK" dirty="0"/>
              <a:t>is </a:t>
            </a:r>
            <a:r>
              <a:rPr lang="da-DK" u="sng" dirty="0"/>
              <a:t>too </a:t>
            </a:r>
            <a:r>
              <a:rPr lang="da-DK" u="sng" dirty="0" smtClean="0"/>
              <a:t>big</a:t>
            </a:r>
            <a:r>
              <a:rPr lang="da-DK" dirty="0" smtClean="0"/>
              <a:t> </a:t>
            </a:r>
            <a:r>
              <a:rPr lang="da-DK" dirty="0"/>
              <a:t>will make gradient </a:t>
            </a:r>
            <a:r>
              <a:rPr lang="da-DK" dirty="0" smtClean="0"/>
              <a:t>descent </a:t>
            </a:r>
            <a:r>
              <a:rPr lang="da-DK" u="sng" dirty="0" smtClean="0"/>
              <a:t>diverge</a:t>
            </a:r>
            <a:r>
              <a:rPr lang="da-DK" dirty="0" smtClean="0"/>
              <a:t> away from finding the minimum </a:t>
            </a:r>
            <a:r>
              <a:rPr lang="cy-GB" i="1" dirty="0"/>
              <a:t>MSE(</a:t>
            </a:r>
            <a:r>
              <a:rPr lang="el-GR" i="1" dirty="0"/>
              <a:t>θ</a:t>
            </a:r>
            <a:r>
              <a:rPr lang="en-GB" i="1" baseline="-25000" dirty="0"/>
              <a:t>0, …., </a:t>
            </a:r>
            <a:r>
              <a:rPr lang="el-GR" i="1" dirty="0"/>
              <a:t>θ</a:t>
            </a:r>
            <a:r>
              <a:rPr lang="en-GB" i="1" baseline="-25000" dirty="0"/>
              <a:t>n</a:t>
            </a:r>
            <a:r>
              <a:rPr lang="cy-GB" i="1" dirty="0"/>
              <a:t>)</a:t>
            </a:r>
            <a:endParaRPr lang="da-DK" u="sng" dirty="0"/>
          </a:p>
          <a:p>
            <a:r>
              <a:rPr lang="da-DK" dirty="0" err="1"/>
              <a:t>That</a:t>
            </a:r>
            <a:r>
              <a:rPr lang="da-DK" dirty="0"/>
              <a:t> is, the model parameters </a:t>
            </a:r>
            <a:r>
              <a:rPr lang="el-GR" i="1" dirty="0"/>
              <a:t>θ</a:t>
            </a:r>
            <a:r>
              <a:rPr lang="en-GB" i="1" baseline="-25000" dirty="0"/>
              <a:t>0</a:t>
            </a:r>
            <a:r>
              <a:rPr lang="cy-GB" i="1" baseline="-25000" dirty="0"/>
              <a:t> ...</a:t>
            </a:r>
            <a:r>
              <a:rPr lang="cy-GB" dirty="0"/>
              <a:t> </a:t>
            </a:r>
            <a:r>
              <a:rPr lang="el-GR" i="1" dirty="0" smtClean="0"/>
              <a:t>θ</a:t>
            </a:r>
            <a:r>
              <a:rPr lang="en-GB" i="1" baseline="-25000" dirty="0"/>
              <a:t>n</a:t>
            </a:r>
            <a:r>
              <a:rPr lang="en-GB" i="1" dirty="0" smtClean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changing</a:t>
            </a:r>
            <a:r>
              <a:rPr lang="da-DK" dirty="0"/>
              <a:t> </a:t>
            </a:r>
            <a:r>
              <a:rPr lang="da-DK" dirty="0" smtClean="0"/>
              <a:t>in </a:t>
            </a:r>
            <a:r>
              <a:rPr lang="da-DK" dirty="0" err="1" smtClean="0"/>
              <a:t>big</a:t>
            </a:r>
            <a:r>
              <a:rPr lang="da-DK" dirty="0" smtClean="0"/>
              <a:t> </a:t>
            </a:r>
            <a:r>
              <a:rPr lang="da-DK" dirty="0"/>
              <a:t>steps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 smtClean="0"/>
              <a:t>make</a:t>
            </a:r>
            <a:r>
              <a:rPr lang="da-DK" dirty="0" err="1"/>
              <a:t>s</a:t>
            </a:r>
            <a:r>
              <a:rPr lang="da-DK" dirty="0" smtClean="0"/>
              <a:t> </a:t>
            </a:r>
            <a:r>
              <a:rPr lang="da-DK" dirty="0"/>
              <a:t>the </a:t>
            </a:r>
            <a:r>
              <a:rPr lang="da-DK" dirty="0" err="1" smtClean="0"/>
              <a:t>learning</a:t>
            </a:r>
            <a:r>
              <a:rPr lang="da-DK" dirty="0" smtClean="0"/>
              <a:t> </a:t>
            </a:r>
            <a:r>
              <a:rPr lang="da-DK" dirty="0" err="1" smtClean="0"/>
              <a:t>algorithm</a:t>
            </a:r>
            <a:r>
              <a:rPr lang="da-DK" dirty="0" smtClean="0"/>
              <a:t> </a:t>
            </a:r>
            <a:r>
              <a:rPr lang="da-DK" dirty="0" err="1" smtClean="0"/>
              <a:t>get</a:t>
            </a:r>
            <a:r>
              <a:rPr lang="da-DK" dirty="0" smtClean="0"/>
              <a:t> lost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2943225"/>
            <a:ext cx="5150775" cy="2814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513" y="3936745"/>
            <a:ext cx="2501197" cy="18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</a:t>
            </a:r>
            <a:r>
              <a:rPr lang="da-DK" dirty="0" smtClean="0"/>
              <a:t>ost function: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295400"/>
            <a:ext cx="11612364" cy="4686300"/>
          </a:xfrm>
        </p:spPr>
        <p:txBody>
          <a:bodyPr/>
          <a:lstStyle/>
          <a:p>
            <a:r>
              <a:rPr lang="en-GB" b="1" dirty="0" smtClean="0"/>
              <a:t>IF the cost </a:t>
            </a:r>
            <a:r>
              <a:rPr lang="en-GB" b="1" dirty="0"/>
              <a:t>function </a:t>
            </a:r>
            <a:r>
              <a:rPr lang="en-GB" b="1" dirty="0" smtClean="0"/>
              <a:t>is “not nice” not-convex function with  irregular shape with holes, ridges, plateaus then</a:t>
            </a:r>
          </a:p>
          <a:p>
            <a:r>
              <a:rPr lang="en-GB" b="1" dirty="0" smtClean="0"/>
              <a:t>GD finds a local minimum</a:t>
            </a:r>
          </a:p>
          <a:p>
            <a:r>
              <a:rPr lang="en-GB" b="1" dirty="0" smtClean="0"/>
              <a:t>GD takes long time to pass a plateau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BUT we are lucky again. Why? The MSE cost function is a convex function !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9170" y="4121557"/>
            <a:ext cx="914400" cy="91440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381124" y="2073282"/>
            <a:ext cx="5943600" cy="30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Nice </a:t>
            </a:r>
            <a:r>
              <a:rPr lang="da-DK" dirty="0"/>
              <a:t>l</a:t>
            </a:r>
            <a:r>
              <a:rPr lang="da-DK" dirty="0" smtClean="0"/>
              <a:t>inear regression properties MSE cost function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81" y="1627775"/>
            <a:ext cx="11612364" cy="1335245"/>
          </a:xfrm>
        </p:spPr>
        <p:txBody>
          <a:bodyPr/>
          <a:lstStyle/>
          <a:p>
            <a:r>
              <a:rPr lang="en-GB" dirty="0" smtClean="0"/>
              <a:t>The MSE </a:t>
            </a:r>
            <a:r>
              <a:rPr lang="en-GB" dirty="0"/>
              <a:t>cost function for a Linear Regression model </a:t>
            </a:r>
            <a:r>
              <a:rPr lang="en-GB" dirty="0" smtClean="0"/>
              <a:t>a so-called convex function</a:t>
            </a:r>
          </a:p>
          <a:p>
            <a:r>
              <a:rPr lang="da-DK" dirty="0" err="1" smtClean="0"/>
              <a:t>Convex</a:t>
            </a:r>
            <a:r>
              <a:rPr lang="da-DK" dirty="0" smtClean="0"/>
              <a:t>: Red line segment </a:t>
            </a:r>
            <a:r>
              <a:rPr lang="da-DK" dirty="0" err="1" smtClean="0"/>
              <a:t>will</a:t>
            </a:r>
            <a:r>
              <a:rPr lang="da-DK" dirty="0" smtClean="0"/>
              <a:t> never </a:t>
            </a:r>
            <a:r>
              <a:rPr lang="da-DK" dirty="0" err="1" smtClean="0"/>
              <a:t>cross</a:t>
            </a:r>
            <a:r>
              <a:rPr lang="da-DK" dirty="0" smtClean="0"/>
              <a:t> the </a:t>
            </a:r>
            <a:r>
              <a:rPr lang="da-DK" dirty="0" err="1" smtClean="0"/>
              <a:t>curve</a:t>
            </a:r>
            <a:r>
              <a:rPr lang="da-DK" dirty="0" smtClean="0"/>
              <a:t> </a:t>
            </a:r>
            <a:r>
              <a:rPr lang="da-DK" dirty="0" err="1" smtClean="0"/>
              <a:t>below</a:t>
            </a:r>
            <a:endParaRPr lang="en-GB" dirty="0" smtClean="0"/>
          </a:p>
          <a:p>
            <a:r>
              <a:rPr lang="en-GB" dirty="0" smtClean="0"/>
              <a:t>This means that is has only one global minimum. </a:t>
            </a:r>
          </a:p>
          <a:p>
            <a:r>
              <a:rPr lang="en-GB" dirty="0" smtClean="0"/>
              <a:t>It is a </a:t>
            </a:r>
            <a:r>
              <a:rPr lang="en-GB" dirty="0"/>
              <a:t>continuous function with a slope that never changes </a:t>
            </a:r>
            <a:r>
              <a:rPr lang="en-GB" dirty="0" smtClean="0"/>
              <a:t>abruptly</a:t>
            </a:r>
          </a:p>
          <a:p>
            <a:r>
              <a:rPr lang="en-GB" dirty="0" smtClean="0"/>
              <a:t>Gradient </a:t>
            </a:r>
            <a:r>
              <a:rPr lang="en-GB" dirty="0"/>
              <a:t>Descent is </a:t>
            </a:r>
            <a:r>
              <a:rPr lang="en-GB" dirty="0" smtClean="0"/>
              <a:t>then guaranteed </a:t>
            </a:r>
            <a:r>
              <a:rPr lang="en-GB" dirty="0"/>
              <a:t>to approach arbitrarily close the global </a:t>
            </a:r>
            <a:r>
              <a:rPr lang="en-GB" dirty="0" smtClean="0"/>
              <a:t>minimum.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3635147"/>
            <a:ext cx="4533900" cy="22002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220701" y="4112548"/>
            <a:ext cx="2579261" cy="92597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9170" y="4121557"/>
            <a:ext cx="914400" cy="91440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8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Gradient Descent </a:t>
            </a:r>
            <a:r>
              <a:rPr lang="en-DK" dirty="0" smtClean="0"/>
              <a:t>–</a:t>
            </a:r>
            <a:r>
              <a:rPr lang="da-DK" dirty="0" smtClean="0"/>
              <a:t> Feature </a:t>
            </a:r>
            <a:r>
              <a:rPr lang="da-DK" dirty="0" err="1" smtClean="0"/>
              <a:t>scaling</a:t>
            </a:r>
            <a:r>
              <a:rPr lang="da-DK" dirty="0" smtClean="0"/>
              <a:t> </a:t>
            </a:r>
            <a:r>
              <a:rPr lang="da-DK" dirty="0" err="1" smtClean="0"/>
              <a:t>needed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961999"/>
            <a:ext cx="11612364" cy="1619401"/>
          </a:xfrm>
        </p:spPr>
        <p:txBody>
          <a:bodyPr/>
          <a:lstStyle/>
          <a:p>
            <a:r>
              <a:rPr lang="da-DK" dirty="0" smtClean="0"/>
              <a:t>Feature </a:t>
            </a:r>
            <a:r>
              <a:rPr lang="da-DK" dirty="0" err="1" smtClean="0"/>
              <a:t>scaling</a:t>
            </a:r>
            <a:r>
              <a:rPr lang="da-DK" dirty="0" smtClean="0"/>
              <a:t>: Features (</a:t>
            </a:r>
            <a:r>
              <a:rPr lang="da-DK" dirty="0" err="1" smtClean="0"/>
              <a:t>learning</a:t>
            </a:r>
            <a:r>
              <a:rPr lang="da-DK" dirty="0" smtClean="0"/>
              <a:t> input) have same </a:t>
            </a:r>
            <a:r>
              <a:rPr lang="da-DK" dirty="0" err="1" smtClean="0"/>
              <a:t>order</a:t>
            </a:r>
            <a:r>
              <a:rPr lang="da-DK" dirty="0" smtClean="0"/>
              <a:t> of magnitude </a:t>
            </a:r>
            <a:r>
              <a:rPr lang="en-DK" dirty="0" smtClean="0"/>
              <a:t>–</a:t>
            </a:r>
            <a:r>
              <a:rPr lang="da-DK" dirty="0" smtClean="0"/>
              <a:t> </a:t>
            </a:r>
            <a:r>
              <a:rPr lang="da-DK" dirty="0" err="1" smtClean="0"/>
              <a:t>e.g</a:t>
            </a:r>
            <a:r>
              <a:rPr lang="da-DK" dirty="0" smtClean="0"/>
              <a:t>. in the </a:t>
            </a:r>
            <a:r>
              <a:rPr lang="da-DK" dirty="0" err="1" smtClean="0"/>
              <a:t>the</a:t>
            </a:r>
            <a:r>
              <a:rPr lang="da-DK" dirty="0" smtClean="0"/>
              <a:t> </a:t>
            </a:r>
            <a:r>
              <a:rPr lang="da-DK" dirty="0" err="1" smtClean="0"/>
              <a:t>area</a:t>
            </a:r>
            <a:r>
              <a:rPr lang="da-DK" dirty="0" smtClean="0"/>
              <a:t> -1 to 1</a:t>
            </a:r>
          </a:p>
          <a:p>
            <a:r>
              <a:rPr lang="da-DK" dirty="0" smtClean="0"/>
              <a:t>To the </a:t>
            </a:r>
            <a:r>
              <a:rPr lang="da-DK" u="sng" dirty="0" err="1" smtClean="0"/>
              <a:t>left</a:t>
            </a:r>
            <a:r>
              <a:rPr lang="da-DK" dirty="0" smtClean="0"/>
              <a:t>: Feature </a:t>
            </a:r>
            <a:r>
              <a:rPr lang="da-DK" dirty="0" err="1" smtClean="0"/>
              <a:t>scaling</a:t>
            </a:r>
            <a:r>
              <a:rPr lang="da-DK" dirty="0" smtClean="0"/>
              <a:t> </a:t>
            </a:r>
            <a:r>
              <a:rPr lang="da-DK" u="sng" dirty="0" err="1" smtClean="0"/>
              <a:t>applied</a:t>
            </a:r>
            <a:r>
              <a:rPr lang="da-DK" dirty="0" smtClean="0"/>
              <a:t> -&gt; Minimum of </a:t>
            </a:r>
            <a:r>
              <a:rPr lang="da-DK" dirty="0" err="1" smtClean="0"/>
              <a:t>cost</a:t>
            </a:r>
            <a:r>
              <a:rPr lang="da-DK" dirty="0" smtClean="0"/>
              <a:t> </a:t>
            </a:r>
            <a:r>
              <a:rPr lang="da-DK" dirty="0" err="1" smtClean="0"/>
              <a:t>function</a:t>
            </a:r>
            <a:r>
              <a:rPr lang="da-DK" dirty="0" smtClean="0"/>
              <a:t> </a:t>
            </a:r>
            <a:r>
              <a:rPr lang="da-DK" dirty="0" err="1" smtClean="0"/>
              <a:t>approached</a:t>
            </a:r>
            <a:r>
              <a:rPr lang="da-DK" dirty="0" smtClean="0"/>
              <a:t> </a:t>
            </a:r>
            <a:r>
              <a:rPr lang="da-DK" u="sng" dirty="0" smtClean="0"/>
              <a:t>faster</a:t>
            </a:r>
          </a:p>
          <a:p>
            <a:r>
              <a:rPr lang="da-DK" dirty="0" smtClean="0"/>
              <a:t>To the </a:t>
            </a:r>
            <a:r>
              <a:rPr lang="da-DK" u="sng" dirty="0" smtClean="0"/>
              <a:t>right</a:t>
            </a:r>
            <a:r>
              <a:rPr lang="da-DK" dirty="0"/>
              <a:t>: Feature </a:t>
            </a:r>
            <a:r>
              <a:rPr lang="da-DK" dirty="0" err="1"/>
              <a:t>scaling</a:t>
            </a:r>
            <a:r>
              <a:rPr lang="da-DK" dirty="0"/>
              <a:t> </a:t>
            </a:r>
            <a:r>
              <a:rPr lang="da-DK" u="sng" dirty="0" smtClean="0"/>
              <a:t>not </a:t>
            </a:r>
            <a:r>
              <a:rPr lang="da-DK" u="sng" dirty="0" err="1" smtClean="0"/>
              <a:t>applied</a:t>
            </a:r>
            <a:r>
              <a:rPr lang="da-DK" dirty="0" smtClean="0"/>
              <a:t> -&gt; </a:t>
            </a:r>
            <a:r>
              <a:rPr lang="da-DK" dirty="0"/>
              <a:t>Minimum of </a:t>
            </a:r>
            <a:r>
              <a:rPr lang="da-DK" dirty="0" err="1"/>
              <a:t>cost</a:t>
            </a:r>
            <a:r>
              <a:rPr lang="da-DK" dirty="0"/>
              <a:t> </a:t>
            </a:r>
            <a:r>
              <a:rPr lang="da-DK" dirty="0" err="1"/>
              <a:t>function</a:t>
            </a:r>
            <a:r>
              <a:rPr lang="da-DK" dirty="0"/>
              <a:t> </a:t>
            </a:r>
            <a:r>
              <a:rPr lang="da-DK" dirty="0" err="1"/>
              <a:t>approached</a:t>
            </a:r>
            <a:r>
              <a:rPr lang="da-DK" dirty="0"/>
              <a:t> </a:t>
            </a:r>
            <a:r>
              <a:rPr lang="da-DK" u="sng" dirty="0" err="1" smtClean="0"/>
              <a:t>slower</a:t>
            </a:r>
            <a:endParaRPr lang="da-DK" u="sng" dirty="0" smtClean="0"/>
          </a:p>
          <a:p>
            <a:r>
              <a:rPr lang="da-DK" dirty="0" smtClean="0"/>
              <a:t>Feature </a:t>
            </a:r>
            <a:r>
              <a:rPr lang="da-DK" dirty="0" err="1" smtClean="0"/>
              <a:t>scaling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obtained</a:t>
            </a:r>
            <a:r>
              <a:rPr lang="da-DK" dirty="0" smtClean="0"/>
              <a:t> by the </a:t>
            </a:r>
            <a:r>
              <a:rPr lang="da-DK" dirty="0" err="1" smtClean="0"/>
              <a:t>Scikit-Learn’s</a:t>
            </a:r>
            <a:r>
              <a:rPr lang="da-DK" dirty="0" smtClean="0"/>
              <a:t> </a:t>
            </a:r>
            <a:r>
              <a:rPr lang="da-DK" dirty="0" err="1" smtClean="0"/>
              <a:t>StandardScaler</a:t>
            </a:r>
            <a:endParaRPr lang="da-DK" dirty="0" smtClean="0"/>
          </a:p>
          <a:p>
            <a:r>
              <a:rPr lang="da-DK" dirty="0" smtClean="0"/>
              <a:t>Feature </a:t>
            </a:r>
            <a:r>
              <a:rPr lang="da-DK" dirty="0" err="1" smtClean="0"/>
              <a:t>scaling</a:t>
            </a:r>
            <a:r>
              <a:rPr lang="da-DK" dirty="0" smtClean="0"/>
              <a:t> is </a:t>
            </a:r>
            <a:r>
              <a:rPr lang="da-DK" dirty="0" err="1" smtClean="0"/>
              <a:t>recommended</a:t>
            </a:r>
            <a:r>
              <a:rPr lang="da-DK" dirty="0" smtClean="0"/>
              <a:t> for gradient </a:t>
            </a:r>
            <a:r>
              <a:rPr lang="da-DK" dirty="0" err="1" smtClean="0"/>
              <a:t>descent</a:t>
            </a:r>
            <a:r>
              <a:rPr lang="da-DK" dirty="0" smtClean="0"/>
              <a:t> </a:t>
            </a:r>
            <a:r>
              <a:rPr lang="da-DK" dirty="0" err="1" smtClean="0"/>
              <a:t>algorithms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57" y="3899535"/>
            <a:ext cx="46577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Gradient Descent:  the learning rate -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50" y="1490512"/>
            <a:ext cx="11612364" cy="4257825"/>
          </a:xfrm>
        </p:spPr>
        <p:txBody>
          <a:bodyPr/>
          <a:lstStyle/>
          <a:p>
            <a:r>
              <a:rPr lang="da-DK" dirty="0" smtClean="0"/>
              <a:t>To the </a:t>
            </a:r>
            <a:r>
              <a:rPr lang="da-DK" u="sng" dirty="0" err="1" smtClean="0"/>
              <a:t>left</a:t>
            </a:r>
            <a:r>
              <a:rPr lang="da-DK" dirty="0" smtClean="0"/>
              <a:t>: ‘</a:t>
            </a:r>
            <a:r>
              <a:rPr lang="da-DK" dirty="0"/>
              <a:t>S</a:t>
            </a:r>
            <a:r>
              <a:rPr lang="da-DK" dirty="0" smtClean="0"/>
              <a:t>crooge’ </a:t>
            </a:r>
            <a:r>
              <a:rPr lang="da-DK" dirty="0" err="1" smtClean="0"/>
              <a:t>learning</a:t>
            </a:r>
            <a:r>
              <a:rPr lang="da-DK" dirty="0" smtClean="0"/>
              <a:t> rate </a:t>
            </a:r>
            <a:r>
              <a:rPr lang="el-GR" i="1" dirty="0" smtClean="0"/>
              <a:t>η</a:t>
            </a:r>
            <a:r>
              <a:rPr lang="da-DK" i="1" dirty="0" smtClean="0"/>
              <a:t> = 0.02 – </a:t>
            </a:r>
            <a:r>
              <a:rPr lang="da-DK" dirty="0" err="1" smtClean="0"/>
              <a:t>too</a:t>
            </a:r>
            <a:r>
              <a:rPr lang="da-DK" dirty="0" smtClean="0"/>
              <a:t> small </a:t>
            </a:r>
            <a:r>
              <a:rPr lang="da-DK" dirty="0" err="1" smtClean="0"/>
              <a:t>approaching</a:t>
            </a:r>
            <a:r>
              <a:rPr lang="da-DK" dirty="0" smtClean="0"/>
              <a:t> MSE optimum </a:t>
            </a:r>
            <a:r>
              <a:rPr lang="da-DK" dirty="0" err="1" smtClean="0"/>
              <a:t>slowly</a:t>
            </a:r>
            <a:endParaRPr lang="da-DK" dirty="0" smtClean="0"/>
          </a:p>
          <a:p>
            <a:r>
              <a:rPr lang="da-DK" dirty="0" smtClean="0"/>
              <a:t>In the </a:t>
            </a:r>
            <a:r>
              <a:rPr lang="da-DK" u="sng" dirty="0" err="1" smtClean="0"/>
              <a:t>middle</a:t>
            </a:r>
            <a:r>
              <a:rPr lang="da-DK" dirty="0" smtClean="0"/>
              <a:t>: ‘</a:t>
            </a:r>
            <a:r>
              <a:rPr lang="da-DK" dirty="0" err="1" smtClean="0"/>
              <a:t>Appropriate</a:t>
            </a:r>
            <a:r>
              <a:rPr lang="da-DK" dirty="0" smtClean="0"/>
              <a:t>’ </a:t>
            </a:r>
            <a:r>
              <a:rPr lang="da-DK" dirty="0" err="1"/>
              <a:t>learning</a:t>
            </a:r>
            <a:r>
              <a:rPr lang="da-DK" dirty="0"/>
              <a:t> rate </a:t>
            </a:r>
            <a:r>
              <a:rPr lang="el-GR" i="1" dirty="0"/>
              <a:t>η</a:t>
            </a:r>
            <a:r>
              <a:rPr lang="da-DK" i="1" dirty="0"/>
              <a:t> = </a:t>
            </a:r>
            <a:r>
              <a:rPr lang="da-DK" i="1" dirty="0" smtClean="0"/>
              <a:t>0.1 </a:t>
            </a:r>
            <a:r>
              <a:rPr lang="da-DK" i="1" dirty="0"/>
              <a:t>– </a:t>
            </a:r>
            <a:r>
              <a:rPr lang="da-DK" dirty="0" err="1" smtClean="0"/>
              <a:t>approaches</a:t>
            </a:r>
            <a:r>
              <a:rPr lang="da-DK" dirty="0" smtClean="0"/>
              <a:t> </a:t>
            </a:r>
            <a:r>
              <a:rPr lang="da-DK" dirty="0"/>
              <a:t>MSE </a:t>
            </a:r>
            <a:r>
              <a:rPr lang="da-DK" dirty="0" smtClean="0"/>
              <a:t>optimum in </a:t>
            </a:r>
            <a:r>
              <a:rPr lang="da-DK" dirty="0" err="1" smtClean="0"/>
              <a:t>reasonable</a:t>
            </a:r>
            <a:r>
              <a:rPr lang="da-DK" dirty="0" smtClean="0"/>
              <a:t> time</a:t>
            </a:r>
          </a:p>
          <a:p>
            <a:r>
              <a:rPr lang="da-DK" dirty="0" smtClean="0"/>
              <a:t>To the right: ‘Lazy</a:t>
            </a:r>
            <a:r>
              <a:rPr lang="da-DK" dirty="0"/>
              <a:t>’ rate </a:t>
            </a:r>
            <a:r>
              <a:rPr lang="el-GR" i="1" dirty="0"/>
              <a:t>η</a:t>
            </a:r>
            <a:r>
              <a:rPr lang="da-DK" i="1" dirty="0"/>
              <a:t> = </a:t>
            </a:r>
            <a:r>
              <a:rPr lang="da-DK" i="1" dirty="0" smtClean="0"/>
              <a:t>0.5 </a:t>
            </a:r>
            <a:r>
              <a:rPr lang="da-DK" i="1" dirty="0"/>
              <a:t>– </a:t>
            </a:r>
            <a:r>
              <a:rPr lang="da-DK" dirty="0"/>
              <a:t>too </a:t>
            </a:r>
            <a:r>
              <a:rPr lang="da-DK" dirty="0" smtClean="0"/>
              <a:t>big missing </a:t>
            </a:r>
            <a:r>
              <a:rPr lang="da-DK" dirty="0"/>
              <a:t>MSE </a:t>
            </a:r>
            <a:r>
              <a:rPr lang="da-DK" dirty="0" smtClean="0"/>
              <a:t>optimum</a:t>
            </a:r>
            <a:endParaRPr lang="da-DK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2497384"/>
            <a:ext cx="8729839" cy="328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Stochastic Gradient Descent: The </a:t>
            </a:r>
            <a:r>
              <a:rPr lang="da-DK" dirty="0"/>
              <a:t>P</a:t>
            </a:r>
            <a:r>
              <a:rPr lang="da-DK" dirty="0" smtClean="0"/>
              <a:t>rinciple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46" y="1358355"/>
            <a:ext cx="11612364" cy="2484984"/>
          </a:xfrm>
        </p:spPr>
        <p:txBody>
          <a:bodyPr/>
          <a:lstStyle/>
          <a:p>
            <a:r>
              <a:rPr lang="da-DK" dirty="0" smtClean="0"/>
              <a:t>Instead of processing the entire training set, we randomly pick one training set instance at a time</a:t>
            </a:r>
          </a:p>
          <a:p>
            <a:r>
              <a:rPr lang="da-DK" dirty="0" smtClean="0"/>
              <a:t>Faster than the Batch Gradient Descent</a:t>
            </a:r>
          </a:p>
          <a:p>
            <a:r>
              <a:rPr lang="da-DK" dirty="0" smtClean="0"/>
              <a:t>But more </a:t>
            </a:r>
            <a:r>
              <a:rPr lang="da-DK" dirty="0" err="1" smtClean="0"/>
              <a:t>erractic</a:t>
            </a:r>
            <a:endParaRPr lang="da-DK" dirty="0" smtClean="0"/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r>
              <a:rPr lang="da-DK" i="1" dirty="0" err="1" smtClean="0"/>
              <a:t>While</a:t>
            </a:r>
            <a:r>
              <a:rPr lang="da-DK" i="1" dirty="0" smtClean="0"/>
              <a:t> (Minimum </a:t>
            </a:r>
            <a:r>
              <a:rPr lang="da-DK" i="1" u="sng" dirty="0" smtClean="0"/>
              <a:t>not</a:t>
            </a:r>
            <a:r>
              <a:rPr lang="da-DK" i="1" dirty="0" smtClean="0"/>
              <a:t> </a:t>
            </a:r>
            <a:r>
              <a:rPr lang="da-DK" i="1" dirty="0" err="1" smtClean="0"/>
              <a:t>reached</a:t>
            </a:r>
            <a:r>
              <a:rPr lang="da-DK" i="1" dirty="0" smtClean="0"/>
              <a:t>)</a:t>
            </a:r>
          </a:p>
          <a:p>
            <a:pPr marL="0" indent="0">
              <a:buNone/>
            </a:pPr>
            <a:r>
              <a:rPr lang="da-DK" i="1" dirty="0" smtClean="0"/>
              <a:t>{</a:t>
            </a:r>
          </a:p>
          <a:p>
            <a:pPr marL="0" indent="0">
              <a:buNone/>
            </a:pPr>
            <a:r>
              <a:rPr lang="da-DK" i="1" dirty="0"/>
              <a:t> </a:t>
            </a:r>
            <a:r>
              <a:rPr lang="da-DK" i="1" dirty="0" smtClean="0"/>
              <a:t>     </a:t>
            </a:r>
            <a:r>
              <a:rPr lang="da-DK" i="1" dirty="0" err="1" smtClean="0"/>
              <a:t>Based</a:t>
            </a:r>
            <a:r>
              <a:rPr lang="da-DK" i="1" dirty="0" smtClean="0"/>
              <a:t> on </a:t>
            </a:r>
            <a:r>
              <a:rPr lang="da-DK" i="1" dirty="0" err="1" smtClean="0"/>
              <a:t>picking</a:t>
            </a:r>
            <a:r>
              <a:rPr lang="da-DK" i="1" dirty="0" smtClean="0"/>
              <a:t> </a:t>
            </a:r>
            <a:r>
              <a:rPr lang="da-DK" i="1" dirty="0" err="1" smtClean="0"/>
              <a:t>one</a:t>
            </a:r>
            <a:r>
              <a:rPr lang="da-DK" i="1" dirty="0" smtClean="0"/>
              <a:t> element at a time in the </a:t>
            </a:r>
            <a:r>
              <a:rPr lang="da-DK" i="1" dirty="0" err="1" smtClean="0"/>
              <a:t>learning</a:t>
            </a:r>
            <a:r>
              <a:rPr lang="da-DK" i="1" dirty="0" smtClean="0"/>
              <a:t> set </a:t>
            </a:r>
            <a:r>
              <a:rPr lang="da-DK" i="1" dirty="0" err="1" smtClean="0"/>
              <a:t>randomly</a:t>
            </a:r>
            <a:r>
              <a:rPr lang="da-DK" i="1" dirty="0" smtClean="0"/>
              <a:t>:   </a:t>
            </a:r>
            <a:endParaRPr lang="da-DK" i="1" dirty="0"/>
          </a:p>
          <a:p>
            <a:pPr marL="0" indent="0">
              <a:buNone/>
            </a:pPr>
            <a:r>
              <a:rPr lang="da-DK" i="1" dirty="0" smtClean="0"/>
              <a:t>      </a:t>
            </a:r>
            <a:r>
              <a:rPr lang="el-GR" i="1" dirty="0" smtClean="0"/>
              <a:t>θ</a:t>
            </a:r>
            <a:r>
              <a:rPr lang="en-GB" i="1" baseline="-25000" dirty="0" smtClean="0"/>
              <a:t>0  = </a:t>
            </a:r>
            <a:r>
              <a:rPr lang="da-DK" i="1" dirty="0" smtClean="0"/>
              <a:t>= </a:t>
            </a:r>
            <a:r>
              <a:rPr lang="el-GR" i="1" dirty="0"/>
              <a:t>θ</a:t>
            </a:r>
            <a:r>
              <a:rPr lang="en-GB" i="1" baseline="-25000" dirty="0"/>
              <a:t>0 </a:t>
            </a:r>
            <a:r>
              <a:rPr lang="en-GB" i="1" baseline="-25000" dirty="0" smtClean="0"/>
              <a:t> </a:t>
            </a:r>
            <a:r>
              <a:rPr lang="da-DK" i="1" dirty="0"/>
              <a:t>-</a:t>
            </a:r>
            <a:r>
              <a:rPr lang="da-DK" i="1" dirty="0" smtClean="0"/>
              <a:t> </a:t>
            </a:r>
            <a:r>
              <a:rPr lang="da-DK" i="1" dirty="0" err="1" smtClean="0"/>
              <a:t>LearningRate</a:t>
            </a:r>
            <a:r>
              <a:rPr lang="da-DK" i="1" dirty="0" smtClean="0"/>
              <a:t> * </a:t>
            </a:r>
            <a:r>
              <a:rPr lang="el-GR" i="1" dirty="0" smtClean="0"/>
              <a:t>∂</a:t>
            </a:r>
            <a:r>
              <a:rPr lang="cy-GB" i="1" dirty="0" smtClean="0"/>
              <a:t>MSE(</a:t>
            </a:r>
            <a:r>
              <a:rPr lang="el-GR" i="1" dirty="0"/>
              <a:t>θ</a:t>
            </a:r>
            <a:r>
              <a:rPr lang="en-GB" i="1" baseline="-25000" dirty="0"/>
              <a:t>1, </a:t>
            </a:r>
            <a:r>
              <a:rPr lang="el-GR" i="1" dirty="0"/>
              <a:t>θ</a:t>
            </a:r>
            <a:r>
              <a:rPr lang="en-GB" i="1" baseline="-25000" dirty="0"/>
              <a:t>0</a:t>
            </a:r>
            <a:r>
              <a:rPr lang="cy-GB" i="1" dirty="0" smtClean="0"/>
              <a:t>) / </a:t>
            </a:r>
            <a:r>
              <a:rPr lang="el-GR" i="1" dirty="0" smtClean="0"/>
              <a:t>∂θ</a:t>
            </a:r>
            <a:r>
              <a:rPr lang="en-GB" i="1" baseline="-25000" dirty="0"/>
              <a:t>0</a:t>
            </a:r>
            <a:endParaRPr lang="en-GB" i="1" baseline="-25000" dirty="0" smtClean="0"/>
          </a:p>
          <a:p>
            <a:pPr marL="0" indent="0">
              <a:buNone/>
            </a:pPr>
            <a:r>
              <a:rPr lang="da-DK" i="1" dirty="0" smtClean="0"/>
              <a:t>      </a:t>
            </a:r>
            <a:r>
              <a:rPr lang="el-GR" i="1" dirty="0" smtClean="0"/>
              <a:t>θ</a:t>
            </a:r>
            <a:r>
              <a:rPr lang="en-GB" i="1" baseline="-25000" dirty="0"/>
              <a:t>1  = </a:t>
            </a:r>
            <a:r>
              <a:rPr lang="da-DK" i="1" dirty="0"/>
              <a:t>= </a:t>
            </a:r>
            <a:r>
              <a:rPr lang="el-GR" i="1" dirty="0"/>
              <a:t>θ</a:t>
            </a:r>
            <a:r>
              <a:rPr lang="en-GB" i="1" baseline="-25000" dirty="0"/>
              <a:t>1 </a:t>
            </a:r>
            <a:r>
              <a:rPr lang="da-DK" i="1" dirty="0" smtClean="0"/>
              <a:t>- </a:t>
            </a:r>
            <a:r>
              <a:rPr lang="da-DK" i="1" dirty="0" err="1" smtClean="0"/>
              <a:t>LearningRate</a:t>
            </a:r>
            <a:r>
              <a:rPr lang="da-DK" i="1" dirty="0" smtClean="0"/>
              <a:t> </a:t>
            </a:r>
            <a:r>
              <a:rPr lang="da-DK" i="1" dirty="0"/>
              <a:t>* </a:t>
            </a:r>
            <a:r>
              <a:rPr lang="el-GR" i="1" dirty="0"/>
              <a:t>∂</a:t>
            </a:r>
            <a:r>
              <a:rPr lang="cy-GB" i="1" dirty="0"/>
              <a:t>MSE(</a:t>
            </a:r>
            <a:r>
              <a:rPr lang="el-GR" i="1" dirty="0"/>
              <a:t>θ</a:t>
            </a:r>
            <a:r>
              <a:rPr lang="en-GB" i="1" baseline="-25000" dirty="0"/>
              <a:t>1, </a:t>
            </a:r>
            <a:r>
              <a:rPr lang="el-GR" i="1" dirty="0"/>
              <a:t>θ</a:t>
            </a:r>
            <a:r>
              <a:rPr lang="en-GB" i="1" baseline="-25000" dirty="0"/>
              <a:t>0</a:t>
            </a:r>
            <a:r>
              <a:rPr lang="cy-GB" i="1" dirty="0" smtClean="0"/>
              <a:t>) /</a:t>
            </a:r>
            <a:r>
              <a:rPr lang="el-GR" i="1" dirty="0" smtClean="0"/>
              <a:t> </a:t>
            </a:r>
            <a:r>
              <a:rPr lang="el-GR" i="1" dirty="0"/>
              <a:t>∂θ</a:t>
            </a:r>
            <a:r>
              <a:rPr lang="en-GB" i="1" baseline="-25000" dirty="0" smtClean="0"/>
              <a:t>1</a:t>
            </a:r>
            <a:r>
              <a:rPr lang="da-DK" i="1" dirty="0" smtClean="0"/>
              <a:t>  </a:t>
            </a:r>
          </a:p>
          <a:p>
            <a:pPr marL="0" indent="0">
              <a:buNone/>
            </a:pPr>
            <a:r>
              <a:rPr lang="da-DK" i="1" dirty="0" smtClean="0"/>
              <a:t>}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4167187"/>
            <a:ext cx="2581275" cy="1556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6" y="4167188"/>
            <a:ext cx="2700912" cy="15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Mini-Batch Gradient Descent: The </a:t>
            </a:r>
            <a:r>
              <a:rPr lang="da-DK" dirty="0"/>
              <a:t>p</a:t>
            </a:r>
            <a:r>
              <a:rPr lang="da-DK" dirty="0" smtClean="0"/>
              <a:t>rinciple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98" y="1777455"/>
            <a:ext cx="11612364" cy="2470696"/>
          </a:xfrm>
        </p:spPr>
        <p:txBody>
          <a:bodyPr/>
          <a:lstStyle/>
          <a:p>
            <a:r>
              <a:rPr lang="da-DK" dirty="0" err="1" smtClean="0"/>
              <a:t>Instead</a:t>
            </a:r>
            <a:r>
              <a:rPr lang="da-DK" dirty="0" smtClean="0"/>
              <a:t> of </a:t>
            </a:r>
            <a:r>
              <a:rPr lang="da-DK" dirty="0" err="1" smtClean="0"/>
              <a:t>processing</a:t>
            </a:r>
            <a:r>
              <a:rPr lang="da-DK" dirty="0" smtClean="0"/>
              <a:t> the </a:t>
            </a:r>
            <a:r>
              <a:rPr lang="da-DK" dirty="0" err="1" smtClean="0"/>
              <a:t>entire</a:t>
            </a:r>
            <a:r>
              <a:rPr lang="da-DK" dirty="0" smtClean="0"/>
              <a:t> </a:t>
            </a:r>
            <a:r>
              <a:rPr lang="da-DK" dirty="0" err="1" smtClean="0"/>
              <a:t>training</a:t>
            </a:r>
            <a:r>
              <a:rPr lang="da-DK" dirty="0" smtClean="0"/>
              <a:t> set,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pick</a:t>
            </a:r>
            <a:r>
              <a:rPr lang="da-DK" dirty="0" smtClean="0"/>
              <a:t> a batch </a:t>
            </a:r>
            <a:r>
              <a:rPr lang="da-DK" dirty="0" err="1" smtClean="0"/>
              <a:t>training</a:t>
            </a:r>
            <a:r>
              <a:rPr lang="da-DK" dirty="0" smtClean="0"/>
              <a:t> set </a:t>
            </a:r>
            <a:r>
              <a:rPr lang="da-DK" dirty="0" err="1" smtClean="0"/>
              <a:t>instance</a:t>
            </a:r>
            <a:r>
              <a:rPr lang="da-DK" dirty="0" smtClean="0"/>
              <a:t> at a time</a:t>
            </a:r>
          </a:p>
          <a:p>
            <a:r>
              <a:rPr lang="da-DK" dirty="0" smtClean="0"/>
              <a:t>Trade of between batch gradient descent and stochastic gradient descent </a:t>
            </a:r>
          </a:p>
          <a:p>
            <a:r>
              <a:rPr lang="da-DK" dirty="0" smtClean="0"/>
              <a:t>Fast and </a:t>
            </a:r>
            <a:r>
              <a:rPr lang="da-DK" dirty="0" err="1" smtClean="0"/>
              <a:t>less</a:t>
            </a:r>
            <a:r>
              <a:rPr lang="da-DK" dirty="0" smtClean="0"/>
              <a:t> </a:t>
            </a:r>
            <a:r>
              <a:rPr lang="da-DK" dirty="0" err="1" smtClean="0"/>
              <a:t>erractic</a:t>
            </a:r>
            <a:endParaRPr lang="da-DK" dirty="0" smtClean="0"/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r>
              <a:rPr lang="da-DK" i="1" dirty="0" err="1" smtClean="0"/>
              <a:t>While</a:t>
            </a:r>
            <a:r>
              <a:rPr lang="da-DK" i="1" dirty="0" smtClean="0"/>
              <a:t> (Minimum </a:t>
            </a:r>
            <a:r>
              <a:rPr lang="da-DK" i="1" u="sng" dirty="0" smtClean="0"/>
              <a:t>not</a:t>
            </a:r>
            <a:r>
              <a:rPr lang="da-DK" i="1" dirty="0" smtClean="0"/>
              <a:t> </a:t>
            </a:r>
            <a:r>
              <a:rPr lang="da-DK" i="1" dirty="0" err="1" smtClean="0"/>
              <a:t>reached</a:t>
            </a:r>
            <a:r>
              <a:rPr lang="da-DK" i="1" dirty="0" smtClean="0"/>
              <a:t>)</a:t>
            </a:r>
          </a:p>
          <a:p>
            <a:pPr marL="0" indent="0">
              <a:buNone/>
            </a:pPr>
            <a:r>
              <a:rPr lang="da-DK" i="1" dirty="0" smtClean="0"/>
              <a:t>{</a:t>
            </a:r>
          </a:p>
          <a:p>
            <a:pPr marL="0" indent="0">
              <a:buNone/>
            </a:pPr>
            <a:r>
              <a:rPr lang="da-DK" i="1" dirty="0"/>
              <a:t> </a:t>
            </a:r>
            <a:r>
              <a:rPr lang="da-DK" i="1" dirty="0" smtClean="0"/>
              <a:t>     </a:t>
            </a:r>
            <a:r>
              <a:rPr lang="da-DK" i="1" dirty="0" err="1" smtClean="0"/>
              <a:t>Based</a:t>
            </a:r>
            <a:r>
              <a:rPr lang="da-DK" i="1" dirty="0" smtClean="0"/>
              <a:t> on </a:t>
            </a:r>
            <a:r>
              <a:rPr lang="da-DK" i="1" dirty="0" err="1" smtClean="0"/>
              <a:t>picking</a:t>
            </a:r>
            <a:r>
              <a:rPr lang="da-DK" i="1" dirty="0" smtClean="0"/>
              <a:t> batch of elements at a time in the </a:t>
            </a:r>
            <a:r>
              <a:rPr lang="da-DK" i="1" dirty="0" err="1" smtClean="0"/>
              <a:t>learning</a:t>
            </a:r>
            <a:r>
              <a:rPr lang="da-DK" i="1" dirty="0" smtClean="0"/>
              <a:t> set </a:t>
            </a:r>
            <a:r>
              <a:rPr lang="da-DK" i="1" dirty="0" err="1" smtClean="0"/>
              <a:t>randomly</a:t>
            </a:r>
            <a:r>
              <a:rPr lang="da-DK" i="1" dirty="0" smtClean="0"/>
              <a:t>:   </a:t>
            </a:r>
            <a:endParaRPr lang="da-DK" i="1" dirty="0"/>
          </a:p>
          <a:p>
            <a:pPr marL="0" indent="0">
              <a:buNone/>
            </a:pPr>
            <a:r>
              <a:rPr lang="da-DK" i="1" dirty="0" smtClean="0"/>
              <a:t>      </a:t>
            </a:r>
            <a:r>
              <a:rPr lang="el-GR" i="1" dirty="0" smtClean="0"/>
              <a:t>θ</a:t>
            </a:r>
            <a:r>
              <a:rPr lang="en-GB" i="1" baseline="-25000" dirty="0" smtClean="0"/>
              <a:t>0  = </a:t>
            </a:r>
            <a:r>
              <a:rPr lang="da-DK" i="1" dirty="0" smtClean="0"/>
              <a:t>= </a:t>
            </a:r>
            <a:r>
              <a:rPr lang="el-GR" i="1" dirty="0"/>
              <a:t>θ</a:t>
            </a:r>
            <a:r>
              <a:rPr lang="en-GB" i="1" baseline="-25000" dirty="0"/>
              <a:t>0 </a:t>
            </a:r>
            <a:r>
              <a:rPr lang="en-GB" i="1" baseline="-25000" dirty="0" smtClean="0"/>
              <a:t> </a:t>
            </a:r>
            <a:r>
              <a:rPr lang="da-DK" i="1" dirty="0"/>
              <a:t>-</a:t>
            </a:r>
            <a:r>
              <a:rPr lang="da-DK" i="1" dirty="0" smtClean="0"/>
              <a:t> </a:t>
            </a:r>
            <a:r>
              <a:rPr lang="da-DK" i="1" dirty="0" err="1" smtClean="0"/>
              <a:t>LearningRate</a:t>
            </a:r>
            <a:r>
              <a:rPr lang="da-DK" i="1" dirty="0" smtClean="0"/>
              <a:t> * </a:t>
            </a:r>
            <a:r>
              <a:rPr lang="el-GR" i="1" dirty="0" smtClean="0"/>
              <a:t>∂</a:t>
            </a:r>
            <a:r>
              <a:rPr lang="cy-GB" i="1" dirty="0" smtClean="0"/>
              <a:t>MSE(</a:t>
            </a:r>
            <a:r>
              <a:rPr lang="el-GR" i="1" dirty="0"/>
              <a:t>θ</a:t>
            </a:r>
            <a:r>
              <a:rPr lang="en-GB" i="1" baseline="-25000" dirty="0"/>
              <a:t>1, </a:t>
            </a:r>
            <a:r>
              <a:rPr lang="el-GR" i="1" dirty="0"/>
              <a:t>θ</a:t>
            </a:r>
            <a:r>
              <a:rPr lang="en-GB" i="1" baseline="-25000" dirty="0"/>
              <a:t>0</a:t>
            </a:r>
            <a:r>
              <a:rPr lang="cy-GB" i="1" dirty="0" smtClean="0"/>
              <a:t>) / </a:t>
            </a:r>
            <a:r>
              <a:rPr lang="el-GR" i="1" dirty="0" smtClean="0"/>
              <a:t>∂θ</a:t>
            </a:r>
            <a:r>
              <a:rPr lang="en-GB" i="1" baseline="-25000" dirty="0"/>
              <a:t>0</a:t>
            </a:r>
            <a:endParaRPr lang="en-GB" i="1" baseline="-25000" dirty="0" smtClean="0"/>
          </a:p>
          <a:p>
            <a:pPr marL="0" indent="0">
              <a:buNone/>
            </a:pPr>
            <a:r>
              <a:rPr lang="da-DK" i="1" dirty="0" smtClean="0"/>
              <a:t>      </a:t>
            </a:r>
            <a:r>
              <a:rPr lang="el-GR" i="1" dirty="0" smtClean="0"/>
              <a:t>θ</a:t>
            </a:r>
            <a:r>
              <a:rPr lang="en-GB" i="1" baseline="-25000" dirty="0"/>
              <a:t>1  = </a:t>
            </a:r>
            <a:r>
              <a:rPr lang="da-DK" i="1" dirty="0"/>
              <a:t>= </a:t>
            </a:r>
            <a:r>
              <a:rPr lang="el-GR" i="1" dirty="0"/>
              <a:t>θ</a:t>
            </a:r>
            <a:r>
              <a:rPr lang="en-GB" i="1" baseline="-25000" dirty="0"/>
              <a:t>1 </a:t>
            </a:r>
            <a:r>
              <a:rPr lang="da-DK" i="1" dirty="0" smtClean="0"/>
              <a:t>- </a:t>
            </a:r>
            <a:r>
              <a:rPr lang="da-DK" i="1" dirty="0" err="1" smtClean="0"/>
              <a:t>LearningRate</a:t>
            </a:r>
            <a:r>
              <a:rPr lang="da-DK" i="1" dirty="0" smtClean="0"/>
              <a:t> </a:t>
            </a:r>
            <a:r>
              <a:rPr lang="da-DK" i="1" dirty="0"/>
              <a:t>* </a:t>
            </a:r>
            <a:r>
              <a:rPr lang="el-GR" i="1" dirty="0"/>
              <a:t>∂</a:t>
            </a:r>
            <a:r>
              <a:rPr lang="cy-GB" i="1" dirty="0"/>
              <a:t>MSE(</a:t>
            </a:r>
            <a:r>
              <a:rPr lang="el-GR" i="1" dirty="0"/>
              <a:t>θ</a:t>
            </a:r>
            <a:r>
              <a:rPr lang="en-GB" i="1" baseline="-25000" dirty="0"/>
              <a:t>1, </a:t>
            </a:r>
            <a:r>
              <a:rPr lang="el-GR" i="1" dirty="0"/>
              <a:t>θ</a:t>
            </a:r>
            <a:r>
              <a:rPr lang="en-GB" i="1" baseline="-25000" dirty="0"/>
              <a:t>0</a:t>
            </a:r>
            <a:r>
              <a:rPr lang="cy-GB" i="1" dirty="0" smtClean="0"/>
              <a:t>) /</a:t>
            </a:r>
            <a:r>
              <a:rPr lang="el-GR" i="1" dirty="0" smtClean="0"/>
              <a:t> </a:t>
            </a:r>
            <a:r>
              <a:rPr lang="el-GR" i="1" dirty="0"/>
              <a:t>∂θ</a:t>
            </a:r>
            <a:r>
              <a:rPr lang="en-GB" i="1" baseline="-25000" dirty="0" smtClean="0"/>
              <a:t>1</a:t>
            </a:r>
            <a:r>
              <a:rPr lang="da-DK" i="1" dirty="0" smtClean="0"/>
              <a:t>  </a:t>
            </a:r>
          </a:p>
          <a:p>
            <a:pPr marL="0" indent="0">
              <a:buNone/>
            </a:pPr>
            <a:r>
              <a:rPr lang="da-DK" i="1" dirty="0" smtClean="0"/>
              <a:t>}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18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853" y="4678868"/>
            <a:ext cx="2152993" cy="1237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88" y="4602687"/>
            <a:ext cx="2204214" cy="11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Comparing gradient descent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961999"/>
            <a:ext cx="11612364" cy="982537"/>
          </a:xfrm>
        </p:spPr>
        <p:txBody>
          <a:bodyPr/>
          <a:lstStyle/>
          <a:p>
            <a:pPr marL="0" indent="0">
              <a:buNone/>
            </a:pPr>
            <a:r>
              <a:rPr lang="da-DK" dirty="0" err="1" smtClean="0"/>
              <a:t>Different</a:t>
            </a:r>
            <a:r>
              <a:rPr lang="da-DK" dirty="0" smtClean="0"/>
              <a:t> </a:t>
            </a:r>
            <a:r>
              <a:rPr lang="da-DK" dirty="0" err="1" smtClean="0"/>
              <a:t>paths</a:t>
            </a:r>
            <a:r>
              <a:rPr lang="da-DK" dirty="0" smtClean="0"/>
              <a:t> in </a:t>
            </a:r>
            <a:r>
              <a:rPr lang="da-DK" dirty="0" err="1" smtClean="0"/>
              <a:t>development</a:t>
            </a:r>
            <a:r>
              <a:rPr lang="da-DK" dirty="0" smtClean="0"/>
              <a:t> in model parameters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94" y="3137342"/>
            <a:ext cx="5286112" cy="2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Training models: Opening The Black Box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dirty="0" smtClean="0"/>
              <a:t>It is about understanding what goes on behind the stage when models are trained and fitted to labels!</a:t>
            </a:r>
          </a:p>
          <a:p>
            <a:endParaRPr lang="en-GB" b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Linear regression refreshed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Define the cost 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Minimize the cost function, two types</a:t>
            </a:r>
          </a:p>
          <a:p>
            <a:pPr lvl="1"/>
            <a:r>
              <a:rPr lang="en-GB" b="1" dirty="0" smtClean="0"/>
              <a:t>Closed Form Solution (Normal Equation)</a:t>
            </a:r>
          </a:p>
          <a:p>
            <a:pPr lvl="1"/>
            <a:r>
              <a:rPr lang="en-GB" b="1" dirty="0" smtClean="0"/>
              <a:t>Gradient Descent Solutions: Batch GD, Stochastic GD (SGD), Mini-Batch GD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Regularize Linear Models to avoid vulnerabilities</a:t>
            </a:r>
          </a:p>
          <a:p>
            <a:pPr lvl="1"/>
            <a:r>
              <a:rPr lang="en-GB" b="1" dirty="0" smtClean="0"/>
              <a:t>Overfitting, </a:t>
            </a:r>
            <a:r>
              <a:rPr lang="en-GB" b="1" dirty="0" err="1" smtClean="0"/>
              <a:t>Underfitting</a:t>
            </a:r>
            <a:r>
              <a:rPr lang="en-GB" b="1" dirty="0" smtClean="0"/>
              <a:t>, Learning Curves, Early Stopping</a:t>
            </a:r>
          </a:p>
          <a:p>
            <a:endParaRPr lang="en-GB" b="1" i="1" dirty="0" smtClean="0"/>
          </a:p>
          <a:p>
            <a:pPr lvl="1"/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33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Gradient Descent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380973"/>
            <a:ext cx="11612364" cy="4762652"/>
          </a:xfrm>
        </p:spPr>
        <p:txBody>
          <a:bodyPr/>
          <a:lstStyle/>
          <a:p>
            <a:pPr marL="504000" lvl="2" indent="0">
              <a:buNone/>
            </a:pPr>
            <a:endParaRPr lang="da-DK" dirty="0" smtClean="0"/>
          </a:p>
          <a:p>
            <a:pPr lvl="1"/>
            <a:r>
              <a:rPr lang="en-US" b="1" dirty="0">
                <a:sym typeface="Wingdings" panose="05000000000000000000" pitchFamily="2" charset="2"/>
              </a:rPr>
              <a:t>We are lucky. There </a:t>
            </a:r>
            <a:r>
              <a:rPr lang="en-US" b="1" dirty="0" smtClean="0">
                <a:sym typeface="Wingdings" panose="05000000000000000000" pitchFamily="2" charset="2"/>
              </a:rPr>
              <a:t>is the Gradient Descent Solution for these cases.</a:t>
            </a:r>
          </a:p>
          <a:p>
            <a:pPr lvl="1"/>
            <a:endParaRPr lang="en-US" b="1" dirty="0" smtClean="0">
              <a:sym typeface="Wingdings" panose="05000000000000000000" pitchFamily="2" charset="2"/>
            </a:endParaRPr>
          </a:p>
          <a:p>
            <a:pPr lvl="1"/>
            <a:r>
              <a:rPr lang="en-GB" b="1" dirty="0" smtClean="0"/>
              <a:t>Batch </a:t>
            </a:r>
            <a:r>
              <a:rPr lang="en-GB" b="1" dirty="0"/>
              <a:t>GD, </a:t>
            </a:r>
            <a:endParaRPr lang="en-GB" b="1" dirty="0" smtClean="0"/>
          </a:p>
          <a:p>
            <a:pPr lvl="2"/>
            <a:r>
              <a:rPr lang="en-GB" b="1" dirty="0" smtClean="0"/>
              <a:t>Use the whole training set to calculate gradients at each step</a:t>
            </a:r>
          </a:p>
          <a:p>
            <a:pPr lvl="2"/>
            <a:r>
              <a:rPr lang="en-GB" b="1" dirty="0" smtClean="0"/>
              <a:t>Advantage: Simple</a:t>
            </a:r>
          </a:p>
          <a:p>
            <a:pPr lvl="2"/>
            <a:r>
              <a:rPr lang="en-GB" b="1" dirty="0" smtClean="0"/>
              <a:t>Disadvantage: Slow for a large training set</a:t>
            </a:r>
            <a:endParaRPr lang="en-GB" b="1" dirty="0"/>
          </a:p>
          <a:p>
            <a:pPr lvl="1"/>
            <a:r>
              <a:rPr lang="en-GB" b="1" dirty="0"/>
              <a:t>Stochastic GD (SGD</a:t>
            </a:r>
            <a:r>
              <a:rPr lang="en-GB" b="1" dirty="0" smtClean="0"/>
              <a:t>)</a:t>
            </a:r>
          </a:p>
          <a:p>
            <a:pPr lvl="2"/>
            <a:r>
              <a:rPr lang="en-GB" b="1" dirty="0" smtClean="0"/>
              <a:t>Choose randomly one instance each time and calculate the gradient based on this instance</a:t>
            </a:r>
          </a:p>
          <a:p>
            <a:pPr lvl="2"/>
            <a:r>
              <a:rPr lang="en-GB" b="1" dirty="0" smtClean="0"/>
              <a:t>Advantage: Fast, will come close to minimum</a:t>
            </a:r>
          </a:p>
          <a:p>
            <a:pPr lvl="2"/>
            <a:r>
              <a:rPr lang="en-GB" b="1" dirty="0" smtClean="0"/>
              <a:t>Disadvantage: irregular path and bounce around the minimum</a:t>
            </a:r>
          </a:p>
          <a:p>
            <a:pPr lvl="2"/>
            <a:r>
              <a:rPr lang="en-GB" b="1" dirty="0" smtClean="0"/>
              <a:t>Solution: Needs a good learning schedule</a:t>
            </a:r>
            <a:endParaRPr lang="en-GB" b="1" dirty="0"/>
          </a:p>
          <a:p>
            <a:pPr lvl="1"/>
            <a:r>
              <a:rPr lang="en-GB" b="1" dirty="0"/>
              <a:t>Mini-Batch </a:t>
            </a:r>
            <a:r>
              <a:rPr lang="en-GB" b="1" dirty="0" smtClean="0"/>
              <a:t>GD</a:t>
            </a:r>
          </a:p>
          <a:p>
            <a:pPr lvl="2"/>
            <a:r>
              <a:rPr lang="en-GB" b="1" dirty="0"/>
              <a:t>Choose randomly </a:t>
            </a:r>
            <a:r>
              <a:rPr lang="en-GB" b="1" dirty="0" smtClean="0"/>
              <a:t>a batch; i.e. a set of instances each </a:t>
            </a:r>
            <a:r>
              <a:rPr lang="en-GB" b="1" dirty="0"/>
              <a:t>time and calculate the gradient based on this </a:t>
            </a:r>
            <a:r>
              <a:rPr lang="en-GB" b="1" smtClean="0"/>
              <a:t>set of instances</a:t>
            </a:r>
            <a:endParaRPr lang="en-GB" b="1" dirty="0"/>
          </a:p>
          <a:p>
            <a:pPr lvl="2"/>
            <a:r>
              <a:rPr lang="en-GB" b="1" dirty="0"/>
              <a:t>Advantage: Fast, will come close to </a:t>
            </a:r>
            <a:r>
              <a:rPr lang="en-GB" b="1" dirty="0" smtClean="0"/>
              <a:t>minimum, more regular than SGD</a:t>
            </a:r>
            <a:endParaRPr lang="en-GB" b="1" dirty="0"/>
          </a:p>
          <a:p>
            <a:pPr lvl="2"/>
            <a:r>
              <a:rPr lang="en-GB" b="1" dirty="0"/>
              <a:t>Disadvantage: </a:t>
            </a:r>
            <a:r>
              <a:rPr lang="en-GB" b="1" dirty="0" smtClean="0"/>
              <a:t>bounce </a:t>
            </a:r>
            <a:r>
              <a:rPr lang="en-GB" b="1" dirty="0"/>
              <a:t>around the </a:t>
            </a:r>
            <a:r>
              <a:rPr lang="en-GB" b="1" dirty="0" smtClean="0"/>
              <a:t>minimum</a:t>
            </a:r>
          </a:p>
          <a:p>
            <a:pPr lvl="2"/>
            <a:r>
              <a:rPr lang="en-GB" b="1" dirty="0"/>
              <a:t>Solution: Needs a good learning </a:t>
            </a:r>
            <a:r>
              <a:rPr lang="en-GB" b="1" dirty="0" smtClean="0"/>
              <a:t>schedule</a:t>
            </a:r>
          </a:p>
          <a:p>
            <a:pPr lvl="2"/>
            <a:endParaRPr lang="en-GB" b="1" dirty="0" smtClean="0"/>
          </a:p>
          <a:p>
            <a:pPr lvl="1"/>
            <a:r>
              <a:rPr lang="en-GB" b="1" dirty="0" smtClean="0"/>
              <a:t>So lets compare the different solutions</a:t>
            </a:r>
            <a:endParaRPr lang="en-GB" b="1" dirty="0"/>
          </a:p>
          <a:p>
            <a:pPr lvl="2"/>
            <a:endParaRPr lang="en-GB" b="1" dirty="0"/>
          </a:p>
          <a:p>
            <a:pPr lvl="1"/>
            <a:endParaRPr lang="en-GB" b="1" dirty="0"/>
          </a:p>
          <a:p>
            <a:pPr lvl="1"/>
            <a:endParaRPr lang="en-US" b="1" dirty="0">
              <a:sym typeface="Wingdings" panose="05000000000000000000" pitchFamily="2" charset="2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3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Some</a:t>
            </a:r>
            <a:r>
              <a:rPr lang="da-DK" dirty="0" smtClean="0"/>
              <a:t> </a:t>
            </a:r>
            <a:r>
              <a:rPr lang="da-DK" dirty="0" err="1" smtClean="0"/>
              <a:t>comparison</a:t>
            </a:r>
            <a:r>
              <a:rPr lang="da-DK" dirty="0" smtClean="0"/>
              <a:t> on </a:t>
            </a:r>
            <a:r>
              <a:rPr lang="da-DK" dirty="0" err="1" smtClean="0"/>
              <a:t>linear</a:t>
            </a:r>
            <a:r>
              <a:rPr lang="da-DK" dirty="0" smtClean="0"/>
              <a:t> regression </a:t>
            </a:r>
            <a:r>
              <a:rPr lang="da-DK" dirty="0" err="1" smtClean="0"/>
              <a:t>algorithms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21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73" y="1938992"/>
            <a:ext cx="11760049" cy="31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That</a:t>
            </a:r>
            <a:r>
              <a:rPr lang="en-DK" dirty="0" smtClean="0"/>
              <a:t>’</a:t>
            </a:r>
            <a:r>
              <a:rPr lang="en-GB" dirty="0" smtClean="0"/>
              <a:t>s all folks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380973"/>
            <a:ext cx="11612364" cy="4762652"/>
          </a:xfrm>
        </p:spPr>
        <p:txBody>
          <a:bodyPr/>
          <a:lstStyle/>
          <a:p>
            <a:pPr marL="504000" lvl="2" indent="0">
              <a:buNone/>
            </a:pPr>
            <a:endParaRPr lang="da-DK" dirty="0" smtClean="0"/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Don</a:t>
            </a:r>
            <a:r>
              <a:rPr lang="en-DK" b="1" dirty="0" smtClean="0">
                <a:sym typeface="Wingdings" panose="05000000000000000000" pitchFamily="2" charset="2"/>
              </a:rPr>
              <a:t>’</a:t>
            </a:r>
            <a:r>
              <a:rPr lang="en-US" b="1" dirty="0" smtClean="0">
                <a:sym typeface="Wingdings" panose="05000000000000000000" pitchFamily="2" charset="2"/>
              </a:rPr>
              <a:t>t let a little Gorilla Math scare you !</a:t>
            </a:r>
          </a:p>
          <a:p>
            <a:pPr lvl="1"/>
            <a:endParaRPr lang="en-US" b="1" dirty="0">
              <a:sym typeface="Wingdings" panose="05000000000000000000" pitchFamily="2" charset="2"/>
            </a:endParaRPr>
          </a:p>
          <a:p>
            <a:pPr lvl="1"/>
            <a:endParaRPr lang="en-US" b="1" dirty="0" smtClean="0">
              <a:sym typeface="Wingdings" panose="05000000000000000000" pitchFamily="2" charset="2"/>
            </a:endParaRPr>
          </a:p>
          <a:p>
            <a:pPr lvl="1"/>
            <a:endParaRPr lang="en-US" b="1" dirty="0">
              <a:sym typeface="Wingdings" panose="05000000000000000000" pitchFamily="2" charset="2"/>
            </a:endParaRPr>
          </a:p>
          <a:p>
            <a:pPr lvl="2"/>
            <a:endParaRPr lang="en-GB" b="1" dirty="0"/>
          </a:p>
          <a:p>
            <a:pPr lvl="1"/>
            <a:endParaRPr lang="en-GB" b="1" dirty="0"/>
          </a:p>
          <a:p>
            <a:pPr lvl="1"/>
            <a:endParaRPr lang="en-US" b="1" dirty="0">
              <a:sym typeface="Wingdings" panose="05000000000000000000" pitchFamily="2" charset="2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22</a:t>
            </a:fld>
            <a:endParaRPr lang="da-DK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508750" y="2152332"/>
            <a:ext cx="2844800" cy="329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Closed Form: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380973"/>
            <a:ext cx="11612364" cy="453405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Typical complexity for closed form computations: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Training the model</a:t>
            </a:r>
            <a:r>
              <a:rPr lang="en-GB" i="1" dirty="0" smtClean="0"/>
              <a:t> </a:t>
            </a:r>
            <a:r>
              <a:rPr lang="en-GB" dirty="0" smtClean="0"/>
              <a:t>with</a:t>
            </a:r>
            <a:r>
              <a:rPr lang="en-GB" i="1" dirty="0" smtClean="0"/>
              <a:t> m </a:t>
            </a:r>
            <a:r>
              <a:rPr lang="en-GB" dirty="0"/>
              <a:t>feature </a:t>
            </a:r>
            <a:r>
              <a:rPr lang="en-GB" dirty="0" smtClean="0"/>
              <a:t>instances is complexity </a:t>
            </a:r>
            <a:r>
              <a:rPr lang="en-GB" i="1" dirty="0" smtClean="0"/>
              <a:t>O(m</a:t>
            </a:r>
            <a:r>
              <a:rPr lang="en-GB" dirty="0" smtClean="0"/>
              <a:t>) </a:t>
            </a:r>
            <a:r>
              <a:rPr lang="en-DK" dirty="0" smtClean="0"/>
              <a:t>–</a:t>
            </a:r>
            <a:r>
              <a:rPr lang="en-GB" dirty="0" smtClean="0"/>
              <a:t> proportional to number of instances m</a:t>
            </a:r>
          </a:p>
          <a:p>
            <a:r>
              <a:rPr lang="en-GB" dirty="0"/>
              <a:t>Training the model</a:t>
            </a:r>
            <a:r>
              <a:rPr lang="en-GB" i="1" dirty="0"/>
              <a:t> </a:t>
            </a:r>
            <a:r>
              <a:rPr lang="en-GB" dirty="0" smtClean="0"/>
              <a:t>with</a:t>
            </a:r>
            <a:r>
              <a:rPr lang="en-GB" i="1" dirty="0" smtClean="0"/>
              <a:t> n </a:t>
            </a:r>
            <a:r>
              <a:rPr lang="en-GB" dirty="0" smtClean="0"/>
              <a:t>features is complexity </a:t>
            </a:r>
            <a:r>
              <a:rPr lang="en-GB" i="1" dirty="0" smtClean="0"/>
              <a:t>O(n</a:t>
            </a:r>
            <a:r>
              <a:rPr lang="en-GB" i="1" baseline="30000" dirty="0"/>
              <a:t>(</a:t>
            </a:r>
            <a:r>
              <a:rPr lang="en-GB" i="1" baseline="30000" dirty="0" smtClean="0"/>
              <a:t>&gt;2)</a:t>
            </a:r>
            <a:r>
              <a:rPr lang="en-GB" i="1" dirty="0" smtClean="0"/>
              <a:t>)</a:t>
            </a:r>
            <a:r>
              <a:rPr lang="en-GB" dirty="0" smtClean="0"/>
              <a:t> </a:t>
            </a:r>
            <a:r>
              <a:rPr lang="en-DK" dirty="0"/>
              <a:t>–</a:t>
            </a:r>
            <a:r>
              <a:rPr lang="en-GB" dirty="0"/>
              <a:t> proportional to </a:t>
            </a:r>
            <a:r>
              <a:rPr lang="en-GB" dirty="0" smtClean="0"/>
              <a:t>quadratic number </a:t>
            </a:r>
            <a:r>
              <a:rPr lang="en-GB" dirty="0"/>
              <a:t>of </a:t>
            </a:r>
            <a:r>
              <a:rPr lang="en-GB" dirty="0" smtClean="0"/>
              <a:t>features </a:t>
            </a:r>
            <a:r>
              <a:rPr lang="en-GB" i="1" dirty="0" smtClean="0"/>
              <a:t>n</a:t>
            </a:r>
            <a:r>
              <a:rPr lang="en-GB" i="1" baseline="30000" dirty="0" smtClean="0"/>
              <a:t>(2)</a:t>
            </a:r>
            <a:endParaRPr lang="en-GB" dirty="0"/>
          </a:p>
          <a:p>
            <a:endParaRPr lang="en-GB" dirty="0" smtClean="0"/>
          </a:p>
          <a:p>
            <a:pPr lvl="1"/>
            <a:r>
              <a:rPr lang="en-DK" dirty="0" smtClean="0"/>
              <a:t>–</a:t>
            </a:r>
            <a:r>
              <a:rPr lang="en-GB" dirty="0" smtClean="0"/>
              <a:t> e.g. increasing </a:t>
            </a:r>
            <a:r>
              <a:rPr lang="en-GB" i="1" dirty="0" smtClean="0"/>
              <a:t>n</a:t>
            </a:r>
            <a:r>
              <a:rPr lang="en-GB" dirty="0" smtClean="0"/>
              <a:t> by a factor 2 will increase processing resources needed by 2</a:t>
            </a:r>
            <a:r>
              <a:rPr lang="en-GB" baseline="30000" dirty="0" smtClean="0"/>
              <a:t>2</a:t>
            </a:r>
            <a:r>
              <a:rPr lang="en-GB" dirty="0" smtClean="0"/>
              <a:t>=4</a:t>
            </a:r>
          </a:p>
          <a:p>
            <a:pPr lvl="1"/>
            <a:r>
              <a:rPr lang="en-DK" dirty="0"/>
              <a:t>–</a:t>
            </a:r>
            <a:r>
              <a:rPr lang="en-GB" dirty="0"/>
              <a:t> e.g. increasing </a:t>
            </a:r>
            <a:r>
              <a:rPr lang="en-GB" i="1" dirty="0"/>
              <a:t>n</a:t>
            </a:r>
            <a:r>
              <a:rPr lang="en-GB" dirty="0"/>
              <a:t> by a factor </a:t>
            </a:r>
            <a:r>
              <a:rPr lang="en-GB" dirty="0" smtClean="0"/>
              <a:t>10 </a:t>
            </a:r>
            <a:r>
              <a:rPr lang="en-GB" dirty="0"/>
              <a:t>will increase processing resources needed by </a:t>
            </a:r>
            <a:r>
              <a:rPr lang="en-GB" dirty="0" smtClean="0"/>
              <a:t>10</a:t>
            </a:r>
            <a:r>
              <a:rPr lang="en-GB" baseline="30000" dirty="0" smtClean="0"/>
              <a:t>2</a:t>
            </a:r>
            <a:r>
              <a:rPr lang="en-GB" dirty="0" smtClean="0"/>
              <a:t>=100 ! That</a:t>
            </a:r>
            <a:r>
              <a:rPr lang="en-DK" dirty="0" smtClean="0"/>
              <a:t>’</a:t>
            </a:r>
            <a:r>
              <a:rPr lang="en-GB" dirty="0" smtClean="0"/>
              <a:t>s 100 times slower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Processing </a:t>
            </a:r>
            <a:r>
              <a:rPr lang="en-GB" dirty="0" smtClean="0"/>
              <a:t>resources </a:t>
            </a:r>
            <a:r>
              <a:rPr lang="en-GB" dirty="0"/>
              <a:t>are time and </a:t>
            </a:r>
            <a:r>
              <a:rPr lang="en-GB" dirty="0" smtClean="0"/>
              <a:t>memory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Advantage: Simple to compute</a:t>
            </a:r>
          </a:p>
          <a:p>
            <a:pPr lvl="1"/>
            <a:r>
              <a:rPr lang="en-GB" dirty="0" smtClean="0"/>
              <a:t>Disadvantage: Slow for high number of features (n &gt; 10.000)</a:t>
            </a:r>
          </a:p>
          <a:p>
            <a:pPr lvl="2"/>
            <a:r>
              <a:rPr lang="en-GB" dirty="0" smtClean="0"/>
              <a:t>Examples: </a:t>
            </a:r>
            <a:r>
              <a:rPr lang="da-DK" dirty="0"/>
              <a:t>predicting on basis of the human </a:t>
            </a:r>
            <a:r>
              <a:rPr lang="da-DK" dirty="0" smtClean="0"/>
              <a:t>genom</a:t>
            </a:r>
          </a:p>
          <a:p>
            <a:pPr lvl="2"/>
            <a:endParaRPr lang="da-DK" dirty="0" smtClean="0"/>
          </a:p>
          <a:p>
            <a:pPr lvl="1"/>
            <a:r>
              <a:rPr lang="en-US" b="1" dirty="0">
                <a:sym typeface="Wingdings" panose="05000000000000000000" pitchFamily="2" charset="2"/>
              </a:rPr>
              <a:t>We are lucky. </a:t>
            </a:r>
            <a:r>
              <a:rPr lang="en-US" b="1" dirty="0" smtClean="0">
                <a:sym typeface="Wingdings" panose="05000000000000000000" pitchFamily="2" charset="2"/>
              </a:rPr>
              <a:t>Why? There is the Gradient Descent Solutions for these cases.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BUT let us look at some code first.</a:t>
            </a:r>
            <a:endParaRPr lang="en-US" b="1" dirty="0">
              <a:sym typeface="Wingdings" panose="05000000000000000000" pitchFamily="2" charset="2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30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Gradient Descent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380973"/>
            <a:ext cx="11612364" cy="4762652"/>
          </a:xfrm>
        </p:spPr>
        <p:txBody>
          <a:bodyPr/>
          <a:lstStyle/>
          <a:p>
            <a:pPr marL="504000" lvl="2" indent="0">
              <a:buNone/>
            </a:pPr>
            <a:endParaRPr lang="da-DK" dirty="0" smtClean="0"/>
          </a:p>
          <a:p>
            <a:pPr lvl="1"/>
            <a:r>
              <a:rPr lang="en-US" b="1" dirty="0">
                <a:sym typeface="Wingdings" panose="05000000000000000000" pitchFamily="2" charset="2"/>
              </a:rPr>
              <a:t>We are lucky. There </a:t>
            </a:r>
            <a:r>
              <a:rPr lang="en-US" b="1" dirty="0" smtClean="0">
                <a:sym typeface="Wingdings" panose="05000000000000000000" pitchFamily="2" charset="2"/>
              </a:rPr>
              <a:t>is the Gradient Descent Solution for these cases.</a:t>
            </a:r>
          </a:p>
          <a:p>
            <a:pPr lvl="1"/>
            <a:endParaRPr lang="en-US" b="1" dirty="0" smtClean="0">
              <a:sym typeface="Wingdings" panose="05000000000000000000" pitchFamily="2" charset="2"/>
            </a:endParaRPr>
          </a:p>
          <a:p>
            <a:pPr lvl="1"/>
            <a:r>
              <a:rPr lang="en-GB" b="1" dirty="0" smtClean="0"/>
              <a:t>Batch </a:t>
            </a:r>
            <a:r>
              <a:rPr lang="en-GB" b="1" dirty="0"/>
              <a:t>GD, </a:t>
            </a:r>
            <a:endParaRPr lang="en-GB" b="1" dirty="0" smtClean="0"/>
          </a:p>
          <a:p>
            <a:pPr lvl="2"/>
            <a:r>
              <a:rPr lang="en-GB" b="1" dirty="0" smtClean="0"/>
              <a:t>Use the whole training set to calculate gradients at each step</a:t>
            </a:r>
          </a:p>
          <a:p>
            <a:pPr lvl="2"/>
            <a:r>
              <a:rPr lang="en-GB" b="1" dirty="0" smtClean="0"/>
              <a:t>Advantage: simple</a:t>
            </a:r>
          </a:p>
          <a:p>
            <a:pPr lvl="2"/>
            <a:r>
              <a:rPr lang="en-GB" b="1" dirty="0" smtClean="0"/>
              <a:t>Disadvantage: Slow for a large training set</a:t>
            </a:r>
            <a:endParaRPr lang="en-GB" b="1" dirty="0"/>
          </a:p>
          <a:p>
            <a:pPr lvl="1"/>
            <a:r>
              <a:rPr lang="en-GB" b="1" dirty="0"/>
              <a:t>Stochastic GD (SGD</a:t>
            </a:r>
            <a:r>
              <a:rPr lang="en-GB" b="1" dirty="0" smtClean="0"/>
              <a:t>)</a:t>
            </a:r>
          </a:p>
          <a:p>
            <a:pPr lvl="2"/>
            <a:r>
              <a:rPr lang="en-GB" b="1" dirty="0" smtClean="0"/>
              <a:t>Choose randomly one instance each time and calculate the gradient based on this instance</a:t>
            </a:r>
          </a:p>
          <a:p>
            <a:pPr lvl="2"/>
            <a:r>
              <a:rPr lang="en-GB" b="1" dirty="0" smtClean="0"/>
              <a:t>Advantage: Fast, will come close to minimum</a:t>
            </a:r>
          </a:p>
          <a:p>
            <a:pPr lvl="2"/>
            <a:r>
              <a:rPr lang="en-GB" b="1" dirty="0" smtClean="0"/>
              <a:t>Disadvantage: irregular path and bounce around the minimum</a:t>
            </a:r>
          </a:p>
          <a:p>
            <a:pPr lvl="2"/>
            <a:r>
              <a:rPr lang="en-GB" b="1" dirty="0" smtClean="0"/>
              <a:t>Solution: Needs a good learning schedule</a:t>
            </a:r>
            <a:endParaRPr lang="en-GB" b="1" dirty="0"/>
          </a:p>
          <a:p>
            <a:pPr lvl="1"/>
            <a:r>
              <a:rPr lang="en-GB" b="1" dirty="0"/>
              <a:t>Mini-Batch </a:t>
            </a:r>
            <a:r>
              <a:rPr lang="en-GB" b="1" dirty="0" smtClean="0"/>
              <a:t>GD</a:t>
            </a:r>
          </a:p>
          <a:p>
            <a:pPr lvl="2"/>
            <a:r>
              <a:rPr lang="en-GB" b="1" dirty="0"/>
              <a:t>Choose randomly </a:t>
            </a:r>
            <a:r>
              <a:rPr lang="en-GB" b="1" dirty="0" smtClean="0"/>
              <a:t>a batch; i.e. a set of instances each </a:t>
            </a:r>
            <a:r>
              <a:rPr lang="en-GB" b="1" dirty="0"/>
              <a:t>time and calculate the gradient based on this </a:t>
            </a:r>
            <a:r>
              <a:rPr lang="en-GB" b="1" dirty="0" smtClean="0"/>
              <a:t>instances</a:t>
            </a:r>
            <a:endParaRPr lang="en-GB" b="1" dirty="0"/>
          </a:p>
          <a:p>
            <a:pPr lvl="2"/>
            <a:r>
              <a:rPr lang="en-GB" b="1" dirty="0"/>
              <a:t>Advantage: Fast, will come close to </a:t>
            </a:r>
            <a:r>
              <a:rPr lang="en-GB" b="1" dirty="0" smtClean="0"/>
              <a:t>minimum, more regular than SGD</a:t>
            </a:r>
            <a:endParaRPr lang="en-GB" b="1" dirty="0"/>
          </a:p>
          <a:p>
            <a:pPr lvl="2"/>
            <a:r>
              <a:rPr lang="en-GB" b="1" dirty="0"/>
              <a:t>Disadvantage: </a:t>
            </a:r>
            <a:r>
              <a:rPr lang="en-GB" b="1" dirty="0" smtClean="0"/>
              <a:t>bounce </a:t>
            </a:r>
            <a:r>
              <a:rPr lang="en-GB" b="1" dirty="0"/>
              <a:t>around the </a:t>
            </a:r>
            <a:r>
              <a:rPr lang="en-GB" b="1" dirty="0" smtClean="0"/>
              <a:t>minimum</a:t>
            </a:r>
          </a:p>
          <a:p>
            <a:pPr lvl="2"/>
            <a:r>
              <a:rPr lang="en-GB" b="1" dirty="0"/>
              <a:t>Solution: Needs a good learning </a:t>
            </a:r>
            <a:r>
              <a:rPr lang="en-GB" b="1" dirty="0" smtClean="0"/>
              <a:t>schedule</a:t>
            </a:r>
          </a:p>
          <a:p>
            <a:pPr lvl="2"/>
            <a:endParaRPr lang="en-GB" b="1" dirty="0" smtClean="0"/>
          </a:p>
          <a:p>
            <a:pPr lvl="1"/>
            <a:r>
              <a:rPr lang="en-GB" b="1" dirty="0" smtClean="0"/>
              <a:t>BUT first we will look at the principles behind Gradient Descent</a:t>
            </a:r>
            <a:endParaRPr lang="en-GB" b="1" dirty="0"/>
          </a:p>
          <a:p>
            <a:pPr lvl="2"/>
            <a:endParaRPr lang="en-GB" b="1" dirty="0"/>
          </a:p>
          <a:p>
            <a:pPr lvl="1"/>
            <a:endParaRPr lang="en-GB" b="1" dirty="0"/>
          </a:p>
          <a:p>
            <a:pPr lvl="1"/>
            <a:endParaRPr lang="en-US" b="1" dirty="0">
              <a:sym typeface="Wingdings" panose="05000000000000000000" pitchFamily="2" charset="2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5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Gradient descent </a:t>
            </a:r>
            <a:r>
              <a:rPr lang="en-DK" dirty="0" smtClean="0"/>
              <a:t>–</a:t>
            </a:r>
            <a:r>
              <a:rPr lang="da-DK" dirty="0" smtClean="0"/>
              <a:t> General </a:t>
            </a:r>
            <a:r>
              <a:rPr lang="da-DK" dirty="0" err="1" smtClean="0"/>
              <a:t>learning</a:t>
            </a:r>
            <a:r>
              <a:rPr lang="da-DK" dirty="0" smtClean="0"/>
              <a:t>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err="1" smtClean="0"/>
              <a:t>Applicable</a:t>
            </a:r>
            <a:r>
              <a:rPr lang="da-DK" b="1" dirty="0" smtClean="0"/>
              <a:t> for </a:t>
            </a:r>
            <a:r>
              <a:rPr lang="da-DK" b="1" dirty="0" err="1" smtClean="0"/>
              <a:t>various</a:t>
            </a:r>
            <a:r>
              <a:rPr lang="da-DK" b="1" dirty="0" smtClean="0"/>
              <a:t> kinds of models, </a:t>
            </a:r>
            <a:r>
              <a:rPr lang="da-DK" b="1" dirty="0" err="1" smtClean="0"/>
              <a:t>which</a:t>
            </a:r>
            <a:r>
              <a:rPr lang="da-DK" b="1" dirty="0" smtClean="0"/>
              <a:t> </a:t>
            </a:r>
            <a:r>
              <a:rPr lang="da-DK" b="1" dirty="0" err="1" smtClean="0"/>
              <a:t>includes</a:t>
            </a:r>
            <a:r>
              <a:rPr lang="da-DK" b="1" dirty="0" smtClean="0"/>
              <a:t>:</a:t>
            </a:r>
          </a:p>
          <a:p>
            <a:pPr lvl="1"/>
            <a:r>
              <a:rPr lang="da-DK" b="1" dirty="0" err="1" smtClean="0"/>
              <a:t>Linear</a:t>
            </a:r>
            <a:endParaRPr lang="da-DK" b="1" dirty="0" smtClean="0"/>
          </a:p>
          <a:p>
            <a:pPr lvl="1"/>
            <a:r>
              <a:rPr lang="da-DK" b="1" dirty="0" err="1" smtClean="0"/>
              <a:t>Polynomial</a:t>
            </a:r>
            <a:endParaRPr lang="da-DK" b="1" dirty="0" smtClean="0"/>
          </a:p>
          <a:p>
            <a:pPr lvl="1"/>
            <a:r>
              <a:rPr lang="da-DK" b="1" dirty="0" err="1" smtClean="0"/>
              <a:t>Logistic</a:t>
            </a:r>
            <a:r>
              <a:rPr lang="da-DK" b="1" dirty="0" smtClean="0"/>
              <a:t> regression (</a:t>
            </a:r>
            <a:r>
              <a:rPr lang="da-DK" b="1" dirty="0" err="1" smtClean="0"/>
              <a:t>classification</a:t>
            </a:r>
            <a:r>
              <a:rPr lang="da-DK" b="1" dirty="0" smtClean="0"/>
              <a:t>)</a:t>
            </a:r>
            <a:endParaRPr lang="da-DK" b="1" dirty="0"/>
          </a:p>
          <a:p>
            <a:r>
              <a:rPr lang="da-DK" b="1" dirty="0" smtClean="0"/>
              <a:t>Out of core (memory) learning is possible</a:t>
            </a:r>
          </a:p>
          <a:p>
            <a:r>
              <a:rPr lang="da-DK" b="1" dirty="0" smtClean="0"/>
              <a:t>Slow when </a:t>
            </a:r>
            <a:r>
              <a:rPr lang="da-DK" b="1" i="1" dirty="0" smtClean="0"/>
              <a:t>m</a:t>
            </a:r>
            <a:r>
              <a:rPr lang="da-DK" b="1" dirty="0" smtClean="0"/>
              <a:t> </a:t>
            </a:r>
            <a:r>
              <a:rPr lang="en-DK" b="1" dirty="0" smtClean="0"/>
              <a:t>–</a:t>
            </a:r>
            <a:r>
              <a:rPr lang="da-DK" b="1" dirty="0" smtClean="0"/>
              <a:t> the number of instances increases </a:t>
            </a:r>
          </a:p>
          <a:p>
            <a:r>
              <a:rPr lang="da-DK" b="1" dirty="0" smtClean="0"/>
              <a:t>Faster then normal equation, when </a:t>
            </a:r>
            <a:r>
              <a:rPr lang="da-DK" b="1" i="1" dirty="0" smtClean="0"/>
              <a:t>n</a:t>
            </a:r>
            <a:r>
              <a:rPr lang="da-DK" b="1" dirty="0" smtClean="0"/>
              <a:t> - the number of model paramters </a:t>
            </a:r>
            <a:r>
              <a:rPr lang="el-GR" b="1" i="1" dirty="0"/>
              <a:t>θ</a:t>
            </a:r>
            <a:r>
              <a:rPr lang="en-GB" b="1" i="1" baseline="-25000" dirty="0"/>
              <a:t>1</a:t>
            </a:r>
            <a:r>
              <a:rPr lang="en-GB" b="1" i="1" dirty="0"/>
              <a:t>,</a:t>
            </a:r>
            <a:r>
              <a:rPr lang="en-DK" b="1" i="1" dirty="0"/>
              <a:t>…</a:t>
            </a:r>
            <a:r>
              <a:rPr lang="da-DK" b="1" i="1" dirty="0"/>
              <a:t>,</a:t>
            </a:r>
            <a:r>
              <a:rPr lang="el-GR" b="1" i="1" dirty="0"/>
              <a:t>θ</a:t>
            </a:r>
            <a:r>
              <a:rPr lang="en-GB" b="1" i="1" baseline="-25000" dirty="0"/>
              <a:t>n</a:t>
            </a:r>
            <a:r>
              <a:rPr lang="da-DK" b="1" dirty="0" smtClean="0"/>
              <a:t> </a:t>
            </a:r>
            <a:r>
              <a:rPr lang="en-US" b="1" dirty="0" smtClean="0"/>
              <a:t>- </a:t>
            </a:r>
            <a:r>
              <a:rPr lang="da-DK" b="1" dirty="0" smtClean="0"/>
              <a:t>i.e. </a:t>
            </a:r>
            <a:r>
              <a:rPr lang="da-DK" b="1" dirty="0"/>
              <a:t>number of features increase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04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Gradient descent </a:t>
            </a:r>
            <a:r>
              <a:rPr lang="en-DK" dirty="0" smtClean="0"/>
              <a:t>–</a:t>
            </a:r>
            <a:r>
              <a:rPr lang="da-DK" dirty="0" smtClean="0"/>
              <a:t> </a:t>
            </a:r>
            <a:r>
              <a:rPr lang="da-DK" dirty="0"/>
              <a:t>M</a:t>
            </a:r>
            <a:r>
              <a:rPr lang="da-DK" dirty="0" smtClean="0"/>
              <a:t>inimizing MSE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Applied in </a:t>
            </a:r>
            <a:r>
              <a:rPr lang="da-DK" dirty="0" err="1" smtClean="0"/>
              <a:t>order</a:t>
            </a:r>
            <a:r>
              <a:rPr lang="da-DK" dirty="0" smtClean="0"/>
              <a:t> to </a:t>
            </a:r>
            <a:r>
              <a:rPr lang="da-DK" u="sng" dirty="0" err="1" smtClean="0"/>
              <a:t>optimize</a:t>
            </a:r>
            <a:r>
              <a:rPr lang="da-DK" dirty="0" smtClean="0"/>
              <a:t> by </a:t>
            </a:r>
            <a:r>
              <a:rPr lang="da-DK" u="sng" dirty="0" err="1" smtClean="0"/>
              <a:t>minimizing</a:t>
            </a:r>
            <a:r>
              <a:rPr lang="da-DK" dirty="0"/>
              <a:t> </a:t>
            </a:r>
            <a:r>
              <a:rPr lang="da-DK" dirty="0" smtClean="0"/>
              <a:t>a so-</a:t>
            </a:r>
            <a:r>
              <a:rPr lang="da-DK" dirty="0" err="1" smtClean="0"/>
              <a:t>called</a:t>
            </a:r>
            <a:r>
              <a:rPr lang="da-DK" dirty="0" smtClean="0"/>
              <a:t> </a:t>
            </a:r>
            <a:r>
              <a:rPr lang="da-DK" dirty="0" err="1" smtClean="0"/>
              <a:t>cost</a:t>
            </a:r>
            <a:r>
              <a:rPr lang="da-DK" dirty="0" smtClean="0"/>
              <a:t> </a:t>
            </a:r>
            <a:r>
              <a:rPr lang="da-DK" dirty="0" err="1" smtClean="0"/>
              <a:t>function</a:t>
            </a:r>
            <a:r>
              <a:rPr lang="da-DK" dirty="0" smtClean="0"/>
              <a:t> </a:t>
            </a:r>
            <a:r>
              <a:rPr lang="en-DK" dirty="0" smtClean="0"/>
              <a:t>–</a:t>
            </a:r>
            <a:r>
              <a:rPr lang="da-DK" dirty="0" smtClean="0"/>
              <a:t> </a:t>
            </a:r>
            <a:r>
              <a:rPr lang="da-DK" dirty="0" err="1" smtClean="0"/>
              <a:t>typically</a:t>
            </a:r>
            <a:r>
              <a:rPr lang="da-DK" dirty="0" smtClean="0"/>
              <a:t> MSE in </a:t>
            </a:r>
            <a:r>
              <a:rPr lang="da-DK" dirty="0" err="1" smtClean="0"/>
              <a:t>machine</a:t>
            </a:r>
            <a:r>
              <a:rPr lang="da-DK" dirty="0" smtClean="0"/>
              <a:t> </a:t>
            </a:r>
            <a:r>
              <a:rPr lang="da-DK" dirty="0" err="1" smtClean="0"/>
              <a:t>learning</a:t>
            </a:r>
            <a:r>
              <a:rPr lang="da-DK" dirty="0" smtClean="0"/>
              <a:t>.</a:t>
            </a:r>
          </a:p>
          <a:p>
            <a:r>
              <a:rPr lang="da-DK" dirty="0" smtClean="0"/>
              <a:t>Here the </a:t>
            </a:r>
            <a:r>
              <a:rPr lang="da-DK" dirty="0"/>
              <a:t>M</a:t>
            </a:r>
            <a:r>
              <a:rPr lang="da-DK" dirty="0" smtClean="0"/>
              <a:t>ean Square </a:t>
            </a:r>
            <a:r>
              <a:rPr lang="da-DK" dirty="0" err="1" smtClean="0"/>
              <a:t>Error</a:t>
            </a:r>
            <a:r>
              <a:rPr lang="da-DK" dirty="0" smtClean="0"/>
              <a:t> is a </a:t>
            </a:r>
            <a:r>
              <a:rPr lang="da-DK" dirty="0" err="1" smtClean="0"/>
              <a:t>function</a:t>
            </a:r>
            <a:r>
              <a:rPr lang="da-DK" dirty="0" smtClean="0"/>
              <a:t> of the model parameters </a:t>
            </a:r>
            <a:r>
              <a:rPr lang="en-DK" dirty="0" smtClean="0"/>
              <a:t>–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is </a:t>
            </a:r>
            <a:r>
              <a:rPr lang="cy-GB" i="1" dirty="0" smtClean="0"/>
              <a:t>MSE(</a:t>
            </a:r>
            <a:r>
              <a:rPr lang="el-GR" i="1" dirty="0"/>
              <a:t>θ</a:t>
            </a:r>
            <a:r>
              <a:rPr lang="en-GB" i="1" baseline="-25000" dirty="0"/>
              <a:t>1</a:t>
            </a:r>
            <a:r>
              <a:rPr lang="en-GB" i="1" dirty="0" smtClean="0"/>
              <a:t>,</a:t>
            </a:r>
            <a:r>
              <a:rPr lang="en-DK" i="1" dirty="0" smtClean="0"/>
              <a:t>…</a:t>
            </a:r>
            <a:r>
              <a:rPr lang="da-DK" i="1" dirty="0" smtClean="0"/>
              <a:t>,</a:t>
            </a:r>
            <a:r>
              <a:rPr lang="el-GR" i="1" dirty="0" smtClean="0"/>
              <a:t>θ</a:t>
            </a:r>
            <a:r>
              <a:rPr lang="en-GB" i="1" baseline="-25000" dirty="0" smtClean="0"/>
              <a:t>n</a:t>
            </a:r>
            <a:r>
              <a:rPr lang="cy-GB" i="1" dirty="0" smtClean="0"/>
              <a:t>) </a:t>
            </a:r>
            <a:endParaRPr lang="da-DK" dirty="0" smtClean="0"/>
          </a:p>
          <a:p>
            <a:r>
              <a:rPr lang="da-DK" dirty="0" smtClean="0"/>
              <a:t>‘Gradient’ </a:t>
            </a:r>
            <a:r>
              <a:rPr lang="da-DK" dirty="0" err="1" smtClean="0"/>
              <a:t>refers</a:t>
            </a:r>
            <a:r>
              <a:rPr lang="da-DK" dirty="0" smtClean="0"/>
              <a:t> to </a:t>
            </a:r>
            <a:r>
              <a:rPr lang="da-DK" dirty="0" err="1" smtClean="0"/>
              <a:t>observing</a:t>
            </a:r>
            <a:r>
              <a:rPr lang="da-DK" dirty="0" smtClean="0"/>
              <a:t> on the </a:t>
            </a:r>
            <a:r>
              <a:rPr lang="da-DK" dirty="0" err="1" smtClean="0"/>
              <a:t>slope</a:t>
            </a:r>
            <a:r>
              <a:rPr lang="da-DK" dirty="0" smtClean="0"/>
              <a:t> of the </a:t>
            </a:r>
            <a:r>
              <a:rPr lang="da-DK" dirty="0" err="1" smtClean="0"/>
              <a:t>cost</a:t>
            </a:r>
            <a:r>
              <a:rPr lang="da-DK" dirty="0" smtClean="0"/>
              <a:t> </a:t>
            </a:r>
            <a:r>
              <a:rPr lang="da-DK" dirty="0" err="1" smtClean="0"/>
              <a:t>function</a:t>
            </a:r>
            <a:r>
              <a:rPr lang="da-DK" dirty="0" smtClean="0"/>
              <a:t> </a:t>
            </a:r>
            <a:r>
              <a:rPr lang="en-DK" dirty="0" smtClean="0"/>
              <a:t>–</a:t>
            </a:r>
            <a:r>
              <a:rPr lang="da-DK" dirty="0" smtClean="0"/>
              <a:t> negative, </a:t>
            </a:r>
            <a:r>
              <a:rPr lang="da-DK" dirty="0" err="1" smtClean="0"/>
              <a:t>zero</a:t>
            </a:r>
            <a:r>
              <a:rPr lang="da-DK" dirty="0" smtClean="0"/>
              <a:t> or positive.</a:t>
            </a:r>
          </a:p>
          <a:p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want</a:t>
            </a:r>
            <a:r>
              <a:rPr lang="da-DK" dirty="0"/>
              <a:t> </a:t>
            </a:r>
            <a:r>
              <a:rPr lang="da-DK" dirty="0" smtClean="0"/>
              <a:t>to end up in a set of </a:t>
            </a:r>
            <a:r>
              <a:rPr lang="da-DK" dirty="0" err="1" smtClean="0"/>
              <a:t>values</a:t>
            </a:r>
            <a:r>
              <a:rPr lang="da-DK" dirty="0" smtClean="0"/>
              <a:t> for </a:t>
            </a:r>
            <a:r>
              <a:rPr lang="el-GR" i="1" dirty="0"/>
              <a:t>θ</a:t>
            </a:r>
            <a:r>
              <a:rPr lang="en-GB" i="1" baseline="-25000" dirty="0"/>
              <a:t>1</a:t>
            </a:r>
            <a:r>
              <a:rPr lang="en-GB" i="1" dirty="0"/>
              <a:t>,</a:t>
            </a:r>
            <a:r>
              <a:rPr lang="en-DK" i="1" dirty="0"/>
              <a:t>…</a:t>
            </a:r>
            <a:r>
              <a:rPr lang="da-DK" i="1" dirty="0"/>
              <a:t>,</a:t>
            </a:r>
            <a:r>
              <a:rPr lang="el-GR" i="1" dirty="0"/>
              <a:t>θ</a:t>
            </a:r>
            <a:r>
              <a:rPr lang="en-GB" i="1" baseline="-25000" dirty="0" smtClean="0"/>
              <a:t>n </a:t>
            </a:r>
            <a:r>
              <a:rPr lang="da-DK" dirty="0" err="1" smtClean="0"/>
              <a:t>where</a:t>
            </a:r>
            <a:r>
              <a:rPr lang="da-DK" dirty="0" smtClean="0"/>
              <a:t> the </a:t>
            </a:r>
            <a:r>
              <a:rPr lang="da-DK" dirty="0" err="1" smtClean="0"/>
              <a:t>slope</a:t>
            </a:r>
            <a:r>
              <a:rPr lang="da-DK" dirty="0" smtClean="0"/>
              <a:t> of the </a:t>
            </a:r>
            <a:r>
              <a:rPr lang="da-DK" dirty="0" err="1" smtClean="0"/>
              <a:t>cost</a:t>
            </a:r>
            <a:r>
              <a:rPr lang="da-DK" dirty="0" smtClean="0"/>
              <a:t> </a:t>
            </a:r>
            <a:r>
              <a:rPr lang="da-DK" dirty="0" err="1" smtClean="0"/>
              <a:t>function</a:t>
            </a:r>
            <a:r>
              <a:rPr lang="da-DK" dirty="0" smtClean="0"/>
              <a:t> is </a:t>
            </a:r>
            <a:r>
              <a:rPr lang="da-DK" dirty="0" err="1" smtClean="0"/>
              <a:t>zero</a:t>
            </a:r>
            <a:r>
              <a:rPr lang="da-DK" dirty="0" smtClean="0"/>
              <a:t> </a:t>
            </a:r>
            <a:r>
              <a:rPr lang="en-DK" dirty="0" smtClean="0"/>
              <a:t>–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means</a:t>
            </a:r>
            <a:r>
              <a:rPr lang="da-DK" dirty="0" smtClean="0"/>
              <a:t> minimum </a:t>
            </a:r>
            <a:r>
              <a:rPr lang="da-DK" dirty="0" err="1" smtClean="0"/>
              <a:t>reached</a:t>
            </a:r>
            <a:r>
              <a:rPr lang="da-DK" dirty="0" smtClean="0"/>
              <a:t>.</a:t>
            </a:r>
          </a:p>
          <a:p>
            <a:r>
              <a:rPr lang="da-DK" dirty="0" smtClean="0"/>
              <a:t>‘Descent’ refers to that we are adjusting the values of </a:t>
            </a:r>
            <a:r>
              <a:rPr lang="el-GR" i="1" dirty="0"/>
              <a:t>θ</a:t>
            </a:r>
            <a:r>
              <a:rPr lang="en-GB" i="1" baseline="-25000" dirty="0"/>
              <a:t>1</a:t>
            </a:r>
            <a:r>
              <a:rPr lang="en-GB" i="1" dirty="0"/>
              <a:t>,</a:t>
            </a:r>
            <a:r>
              <a:rPr lang="en-DK" i="1" dirty="0"/>
              <a:t>…</a:t>
            </a:r>
            <a:r>
              <a:rPr lang="da-DK" i="1" dirty="0"/>
              <a:t>,</a:t>
            </a:r>
            <a:r>
              <a:rPr lang="el-GR" i="1" dirty="0"/>
              <a:t>θ</a:t>
            </a:r>
            <a:r>
              <a:rPr lang="en-GB" i="1" baseline="-25000" dirty="0" smtClean="0"/>
              <a:t>n </a:t>
            </a:r>
            <a:r>
              <a:rPr lang="da-DK" dirty="0" smtClean="0"/>
              <a:t>in the </a:t>
            </a:r>
            <a:r>
              <a:rPr lang="da-DK" dirty="0" err="1" smtClean="0"/>
              <a:t>direction</a:t>
            </a:r>
            <a:r>
              <a:rPr lang="da-DK" dirty="0" smtClean="0"/>
              <a:t> </a:t>
            </a:r>
            <a:r>
              <a:rPr lang="da-DK" dirty="0" err="1" smtClean="0"/>
              <a:t>where</a:t>
            </a:r>
            <a:r>
              <a:rPr lang="da-DK" dirty="0" smtClean="0"/>
              <a:t> the </a:t>
            </a:r>
            <a:r>
              <a:rPr lang="da-DK" dirty="0" err="1" smtClean="0"/>
              <a:t>cost</a:t>
            </a:r>
            <a:r>
              <a:rPr lang="da-DK" dirty="0" smtClean="0"/>
              <a:t> </a:t>
            </a:r>
            <a:r>
              <a:rPr lang="da-DK" dirty="0" err="1" smtClean="0"/>
              <a:t>function</a:t>
            </a:r>
            <a:r>
              <a:rPr lang="da-DK" dirty="0" smtClean="0"/>
              <a:t> </a:t>
            </a:r>
            <a:r>
              <a:rPr lang="da-DK" dirty="0" err="1" smtClean="0"/>
              <a:t>diminishes</a:t>
            </a:r>
            <a:r>
              <a:rPr lang="da-DK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29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model  - Mean squared error (MSE)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2079483"/>
            <a:ext cx="11612364" cy="3674871"/>
          </a:xfrm>
        </p:spPr>
        <p:txBody>
          <a:bodyPr/>
          <a:lstStyle/>
          <a:p>
            <a:pPr marL="0" indent="0">
              <a:buNone/>
            </a:pPr>
            <a:r>
              <a:rPr lang="cy-GB" i="1" dirty="0" smtClean="0"/>
              <a:t>     </a:t>
            </a:r>
            <a:r>
              <a:rPr lang="cy-GB" u="sng" dirty="0" smtClean="0"/>
              <a:t>Problem:</a:t>
            </a:r>
            <a:r>
              <a:rPr lang="cy-GB" i="1" dirty="0" smtClean="0"/>
              <a:t> </a:t>
            </a:r>
            <a:r>
              <a:rPr lang="cy-GB" dirty="0" err="1" smtClean="0"/>
              <a:t>Finding</a:t>
            </a:r>
            <a:r>
              <a:rPr lang="cy-GB" dirty="0" smtClean="0"/>
              <a:t> the model </a:t>
            </a:r>
            <a:r>
              <a:rPr lang="cy-GB" dirty="0" err="1" smtClean="0"/>
              <a:t>parameters</a:t>
            </a:r>
            <a:r>
              <a:rPr lang="cy-GB" dirty="0" smtClean="0"/>
              <a:t> </a:t>
            </a:r>
            <a:r>
              <a:rPr lang="el-GR" i="1" dirty="0" smtClean="0"/>
              <a:t>θ</a:t>
            </a:r>
            <a:r>
              <a:rPr lang="en-GB" i="1" baseline="-25000" dirty="0"/>
              <a:t>0</a:t>
            </a:r>
            <a:r>
              <a:rPr lang="cy-GB" i="1" baseline="-25000" dirty="0"/>
              <a:t> </a:t>
            </a:r>
            <a:r>
              <a:rPr lang="cy-GB" dirty="0" err="1"/>
              <a:t>and</a:t>
            </a:r>
            <a:r>
              <a:rPr lang="cy-GB" dirty="0"/>
              <a:t> </a:t>
            </a:r>
            <a:r>
              <a:rPr lang="el-GR" i="1" dirty="0" smtClean="0"/>
              <a:t>θ</a:t>
            </a:r>
            <a:r>
              <a:rPr lang="en-GB" i="1" baseline="-25000" dirty="0" smtClean="0"/>
              <a:t>1</a:t>
            </a:r>
          </a:p>
          <a:p>
            <a:pPr marL="0" indent="0">
              <a:buNone/>
            </a:pPr>
            <a:r>
              <a:rPr lang="cy-GB" i="1" dirty="0" smtClean="0"/>
              <a:t> </a:t>
            </a:r>
          </a:p>
          <a:p>
            <a:pPr marL="252000" lvl="1" indent="0">
              <a:buNone/>
            </a:pPr>
            <a:r>
              <a:rPr lang="cy-GB" i="1" dirty="0"/>
              <a:t> </a:t>
            </a:r>
            <a:r>
              <a:rPr lang="cy-GB" i="1" dirty="0" smtClean="0"/>
              <a:t>    ŷ=</a:t>
            </a:r>
            <a:r>
              <a:rPr lang="el-GR" i="1" dirty="0"/>
              <a:t> θ</a:t>
            </a:r>
            <a:r>
              <a:rPr lang="en-GB" i="1" baseline="-25000" dirty="0"/>
              <a:t>0</a:t>
            </a:r>
            <a:r>
              <a:rPr lang="cy-GB" i="1" baseline="-25000" dirty="0" smtClean="0"/>
              <a:t> </a:t>
            </a:r>
            <a:r>
              <a:rPr lang="cy-GB" i="1" dirty="0"/>
              <a:t>+</a:t>
            </a:r>
            <a:r>
              <a:rPr lang="cy-GB" i="1" baseline="-25000" dirty="0"/>
              <a:t> </a:t>
            </a:r>
            <a:r>
              <a:rPr lang="el-GR" i="1" dirty="0"/>
              <a:t>θ</a:t>
            </a:r>
            <a:r>
              <a:rPr lang="en-GB" i="1" baseline="-25000" dirty="0"/>
              <a:t>1 </a:t>
            </a:r>
            <a:r>
              <a:rPr lang="cy-GB" i="1" dirty="0" smtClean="0"/>
              <a:t>x</a:t>
            </a:r>
            <a:r>
              <a:rPr lang="cy-GB" i="1" baseline="-25000" dirty="0" smtClean="0"/>
              <a:t>1</a:t>
            </a:r>
            <a:endParaRPr lang="en-GB" dirty="0" smtClean="0"/>
          </a:p>
          <a:p>
            <a:pPr marL="252000" lvl="1" indent="0">
              <a:buNone/>
            </a:pPr>
            <a:endParaRPr lang="da-DK" dirty="0" smtClean="0"/>
          </a:p>
          <a:p>
            <a:pPr marL="252000" lvl="1" indent="0">
              <a:buNone/>
            </a:pPr>
            <a:r>
              <a:rPr lang="da-DK" u="sng" dirty="0" smtClean="0"/>
              <a:t>Solution:</a:t>
            </a:r>
            <a:r>
              <a:rPr lang="da-DK" dirty="0" smtClean="0"/>
              <a:t> </a:t>
            </a:r>
            <a:r>
              <a:rPr lang="cy-GB" dirty="0" err="1" smtClean="0"/>
              <a:t>Finding</a:t>
            </a:r>
            <a:r>
              <a:rPr lang="cy-GB" dirty="0" smtClean="0"/>
              <a:t> the model </a:t>
            </a:r>
            <a:r>
              <a:rPr lang="cy-GB" dirty="0" err="1" smtClean="0"/>
              <a:t>parameters</a:t>
            </a:r>
            <a:r>
              <a:rPr lang="cy-GB" dirty="0" smtClean="0"/>
              <a:t> </a:t>
            </a:r>
            <a:r>
              <a:rPr lang="el-GR" i="1" dirty="0"/>
              <a:t>θ</a:t>
            </a:r>
            <a:r>
              <a:rPr lang="en-GB" i="1" baseline="-25000" dirty="0"/>
              <a:t>0</a:t>
            </a:r>
            <a:r>
              <a:rPr lang="cy-GB" i="1" baseline="-25000" dirty="0"/>
              <a:t> </a:t>
            </a:r>
            <a:r>
              <a:rPr lang="cy-GB" dirty="0" err="1"/>
              <a:t>and</a:t>
            </a:r>
            <a:r>
              <a:rPr lang="cy-GB" dirty="0"/>
              <a:t> </a:t>
            </a:r>
            <a:r>
              <a:rPr lang="el-GR" i="1" dirty="0"/>
              <a:t>θ</a:t>
            </a:r>
            <a:r>
              <a:rPr lang="en-GB" i="1" baseline="-25000" dirty="0" smtClean="0"/>
              <a:t>1</a:t>
            </a:r>
            <a:r>
              <a:rPr lang="da-DK" dirty="0" smtClean="0"/>
              <a:t> </a:t>
            </a:r>
            <a:r>
              <a:rPr lang="cy-GB" dirty="0" smtClean="0"/>
              <a:t>by </a:t>
            </a:r>
            <a:r>
              <a:rPr lang="cy-GB" dirty="0" err="1" smtClean="0"/>
              <a:t>minimizing</a:t>
            </a:r>
            <a:r>
              <a:rPr lang="cy-GB" dirty="0" smtClean="0"/>
              <a:t> MSE:</a:t>
            </a:r>
            <a:endParaRPr lang="en-GB" dirty="0" smtClean="0"/>
          </a:p>
          <a:p>
            <a:pPr marL="504000" lvl="2" indent="0">
              <a:buNone/>
            </a:pPr>
            <a:endParaRPr lang="cy-GB" i="1" dirty="0" smtClean="0"/>
          </a:p>
          <a:p>
            <a:pPr marL="504000" lvl="2" indent="0">
              <a:buNone/>
            </a:pPr>
            <a:r>
              <a:rPr lang="cy-GB" i="1" dirty="0" smtClean="0"/>
              <a:t>MSE(</a:t>
            </a:r>
            <a:r>
              <a:rPr lang="el-GR" i="1" dirty="0"/>
              <a:t>θ</a:t>
            </a:r>
            <a:r>
              <a:rPr lang="en-GB" i="1" baseline="-25000" dirty="0"/>
              <a:t>1, </a:t>
            </a:r>
            <a:r>
              <a:rPr lang="el-GR" i="1" dirty="0"/>
              <a:t>θ</a:t>
            </a:r>
            <a:r>
              <a:rPr lang="en-GB" i="1" baseline="-25000" dirty="0"/>
              <a:t>0</a:t>
            </a:r>
            <a:r>
              <a:rPr lang="cy-GB" i="1" dirty="0" smtClean="0"/>
              <a:t>)=   1/N </a:t>
            </a:r>
            <a:r>
              <a:rPr lang="el-GR" dirty="0" smtClean="0"/>
              <a:t>Σ</a:t>
            </a:r>
            <a:r>
              <a:rPr lang="en-GB" i="1" baseline="-25000" dirty="0" err="1" smtClean="0"/>
              <a:t>i</a:t>
            </a:r>
            <a:r>
              <a:rPr lang="en-GB" i="1" baseline="-25000" dirty="0" smtClean="0"/>
              <a:t>=1..N</a:t>
            </a:r>
            <a:r>
              <a:rPr lang="en-GB" dirty="0" smtClean="0"/>
              <a:t>  (</a:t>
            </a:r>
            <a:r>
              <a:rPr lang="en-GB" dirty="0" err="1" smtClean="0"/>
              <a:t>y</a:t>
            </a:r>
            <a:r>
              <a:rPr lang="en-GB" baseline="-25000" dirty="0" err="1" smtClean="0"/>
              <a:t>i</a:t>
            </a:r>
            <a:r>
              <a:rPr lang="en-GB" baseline="-25000" dirty="0" smtClean="0"/>
              <a:t> </a:t>
            </a:r>
            <a:r>
              <a:rPr lang="en-DK" dirty="0" smtClean="0"/>
              <a:t>–</a:t>
            </a:r>
            <a:r>
              <a:rPr lang="en-GB" dirty="0" smtClean="0"/>
              <a:t> (</a:t>
            </a:r>
            <a:r>
              <a:rPr lang="el-GR" i="1" dirty="0"/>
              <a:t>θ</a:t>
            </a:r>
            <a:r>
              <a:rPr lang="en-GB" i="1" baseline="-25000" dirty="0"/>
              <a:t>1 </a:t>
            </a:r>
            <a:r>
              <a:rPr lang="cy-GB" i="1" dirty="0" err="1" smtClean="0"/>
              <a:t>x</a:t>
            </a:r>
            <a:r>
              <a:rPr lang="cy-GB" i="1" baseline="-25000" dirty="0" err="1" smtClean="0"/>
              <a:t>i</a:t>
            </a:r>
            <a:r>
              <a:rPr lang="cy-GB" i="1" baseline="-25000" dirty="0" smtClean="0"/>
              <a:t> </a:t>
            </a:r>
            <a:r>
              <a:rPr lang="cy-GB" i="1" dirty="0" smtClean="0"/>
              <a:t>+</a:t>
            </a:r>
            <a:r>
              <a:rPr lang="cy-GB" i="1" baseline="-25000" dirty="0" smtClean="0"/>
              <a:t> </a:t>
            </a:r>
            <a:r>
              <a:rPr lang="el-GR" i="1" dirty="0" smtClean="0"/>
              <a:t>θ</a:t>
            </a:r>
            <a:r>
              <a:rPr lang="en-GB" i="1" baseline="-25000" dirty="0" smtClean="0"/>
              <a:t>0</a:t>
            </a:r>
            <a:r>
              <a:rPr lang="cy-GB" i="1" baseline="-25000" dirty="0" smtClean="0"/>
              <a:t> </a:t>
            </a:r>
            <a:r>
              <a:rPr lang="cy-GB" i="1" dirty="0" smtClean="0"/>
              <a:t>))</a:t>
            </a:r>
            <a:r>
              <a:rPr lang="cy-GB" i="1" baseline="30000" dirty="0" smtClean="0"/>
              <a:t>2</a:t>
            </a:r>
          </a:p>
          <a:p>
            <a:pPr marL="252000" lvl="1" indent="0">
              <a:buNone/>
            </a:pPr>
            <a:endParaRPr lang="cy-GB" i="1" baseline="30000" dirty="0"/>
          </a:p>
          <a:p>
            <a:pPr marL="252000" lvl="1" indent="0">
              <a:buNone/>
            </a:pPr>
            <a:endParaRPr lang="cy-GB" i="1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83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model  - Mean squared root error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2079483"/>
            <a:ext cx="11612364" cy="3674871"/>
          </a:xfrm>
        </p:spPr>
        <p:txBody>
          <a:bodyPr/>
          <a:lstStyle/>
          <a:p>
            <a:r>
              <a:rPr lang="cy-GB" dirty="0" smtClean="0"/>
              <a:t>Mathematically we want to calculate the so-called partially derivative with respect</a:t>
            </a:r>
          </a:p>
          <a:p>
            <a:pPr marL="0" indent="0">
              <a:buNone/>
            </a:pPr>
            <a:r>
              <a:rPr lang="cy-GB" dirty="0"/>
              <a:t> </a:t>
            </a:r>
            <a:r>
              <a:rPr lang="cy-GB" dirty="0" smtClean="0"/>
              <a:t>    to all model parameters in order to approach the minimum for MSE.</a:t>
            </a:r>
            <a:br>
              <a:rPr lang="cy-GB" dirty="0" smtClean="0"/>
            </a:br>
            <a:endParaRPr lang="cy-GB" dirty="0" smtClean="0"/>
          </a:p>
          <a:p>
            <a:r>
              <a:rPr lang="cy-GB" dirty="0" err="1" smtClean="0"/>
              <a:t>With</a:t>
            </a:r>
            <a:r>
              <a:rPr lang="cy-GB" dirty="0" smtClean="0"/>
              <a:t> 2 model </a:t>
            </a:r>
            <a:r>
              <a:rPr lang="cy-GB" dirty="0" err="1" smtClean="0"/>
              <a:t>parameters</a:t>
            </a:r>
            <a:r>
              <a:rPr lang="cy-GB" dirty="0" smtClean="0"/>
              <a:t> the </a:t>
            </a:r>
            <a:r>
              <a:rPr lang="cy-GB" dirty="0" err="1"/>
              <a:t>partially</a:t>
            </a:r>
            <a:r>
              <a:rPr lang="cy-GB" dirty="0"/>
              <a:t> </a:t>
            </a:r>
            <a:r>
              <a:rPr lang="cy-GB" dirty="0" err="1" smtClean="0"/>
              <a:t>derivatives</a:t>
            </a:r>
            <a:r>
              <a:rPr lang="cy-GB" dirty="0" smtClean="0"/>
              <a:t> </a:t>
            </a:r>
            <a:r>
              <a:rPr lang="cy-GB" dirty="0" err="1" smtClean="0"/>
              <a:t>are</a:t>
            </a:r>
            <a:r>
              <a:rPr lang="cy-GB" dirty="0" smtClean="0"/>
              <a:t> </a:t>
            </a:r>
            <a:r>
              <a:rPr lang="cy-GB" dirty="0" err="1" smtClean="0"/>
              <a:t>expressed</a:t>
            </a:r>
            <a:r>
              <a:rPr lang="cy-GB" dirty="0" smtClean="0"/>
              <a:t> </a:t>
            </a:r>
            <a:r>
              <a:rPr lang="cy-GB" dirty="0" err="1" smtClean="0"/>
              <a:t>like</a:t>
            </a:r>
            <a:r>
              <a:rPr lang="cy-GB" dirty="0" smtClean="0"/>
              <a:t> </a:t>
            </a:r>
            <a:r>
              <a:rPr lang="cy-GB" dirty="0" err="1" smtClean="0"/>
              <a:t>this</a:t>
            </a:r>
            <a:r>
              <a:rPr lang="cy-GB" dirty="0" smtClean="0"/>
              <a:t> : </a:t>
            </a:r>
            <a:r>
              <a:rPr lang="cy-GB" i="1" dirty="0" smtClean="0"/>
              <a:t> </a:t>
            </a:r>
            <a:endParaRPr lang="cy-GB" i="1" baseline="30000" dirty="0"/>
          </a:p>
          <a:p>
            <a:pPr marL="252000" lvl="1" indent="0">
              <a:buNone/>
            </a:pPr>
            <a:endParaRPr lang="cy-GB" i="1" baseline="30000" dirty="0" smtClean="0"/>
          </a:p>
          <a:p>
            <a:pPr lvl="1"/>
            <a:r>
              <a:rPr lang="el-GR" i="1" dirty="0" smtClean="0"/>
              <a:t>∂</a:t>
            </a:r>
            <a:r>
              <a:rPr lang="cy-GB" i="1" dirty="0" smtClean="0"/>
              <a:t>MSE(</a:t>
            </a:r>
            <a:r>
              <a:rPr lang="el-GR" i="1" dirty="0" smtClean="0"/>
              <a:t>θ</a:t>
            </a:r>
            <a:r>
              <a:rPr lang="en-GB" i="1" baseline="-25000" dirty="0" smtClean="0"/>
              <a:t>1, </a:t>
            </a:r>
            <a:r>
              <a:rPr lang="el-GR" i="1" dirty="0" smtClean="0"/>
              <a:t>θ</a:t>
            </a:r>
            <a:r>
              <a:rPr lang="en-GB" i="1" baseline="-25000" dirty="0" smtClean="0"/>
              <a:t>0</a:t>
            </a:r>
            <a:r>
              <a:rPr lang="cy-GB" i="1" dirty="0" smtClean="0"/>
              <a:t>)/</a:t>
            </a:r>
            <a:r>
              <a:rPr lang="el-GR" i="1" dirty="0" smtClean="0"/>
              <a:t> ∂θ</a:t>
            </a:r>
            <a:r>
              <a:rPr lang="en-GB" i="1" baseline="-25000" dirty="0" smtClean="0"/>
              <a:t>1</a:t>
            </a:r>
            <a:r>
              <a:rPr lang="el-GR" dirty="0" smtClean="0"/>
              <a:t> </a:t>
            </a:r>
            <a:r>
              <a:rPr lang="cy-GB" i="1" dirty="0" smtClean="0"/>
              <a:t>- </a:t>
            </a:r>
            <a:r>
              <a:rPr lang="cy-GB" dirty="0" err="1" smtClean="0"/>
              <a:t>Expresses</a:t>
            </a:r>
            <a:r>
              <a:rPr lang="cy-GB" dirty="0" smtClean="0"/>
              <a:t> </a:t>
            </a:r>
            <a:r>
              <a:rPr lang="cy-GB" dirty="0" err="1" smtClean="0"/>
              <a:t>slope</a:t>
            </a:r>
            <a:r>
              <a:rPr lang="cy-GB" dirty="0" smtClean="0"/>
              <a:t> </a:t>
            </a:r>
            <a:r>
              <a:rPr lang="cy-GB" dirty="0" err="1" smtClean="0"/>
              <a:t>in</a:t>
            </a:r>
            <a:r>
              <a:rPr lang="cy-GB" dirty="0" smtClean="0"/>
              <a:t> the </a:t>
            </a:r>
            <a:r>
              <a:rPr lang="cy-GB" dirty="0" err="1" smtClean="0"/>
              <a:t>direction</a:t>
            </a:r>
            <a:r>
              <a:rPr lang="cy-GB" dirty="0" smtClean="0"/>
              <a:t> of</a:t>
            </a:r>
            <a:r>
              <a:rPr lang="cy-GB" i="1" dirty="0" smtClean="0"/>
              <a:t> </a:t>
            </a:r>
            <a:r>
              <a:rPr lang="el-GR" i="1" dirty="0"/>
              <a:t>θ</a:t>
            </a:r>
            <a:r>
              <a:rPr lang="en-GB" i="1" baseline="-25000" dirty="0" smtClean="0"/>
              <a:t>1 </a:t>
            </a:r>
            <a:endParaRPr lang="cy-GB" i="1" baseline="30000" dirty="0" smtClean="0"/>
          </a:p>
          <a:p>
            <a:pPr marL="252000" lvl="1" indent="0">
              <a:buNone/>
            </a:pPr>
            <a:endParaRPr lang="cy-GB" i="1" dirty="0" smtClean="0"/>
          </a:p>
          <a:p>
            <a:pPr lvl="1"/>
            <a:r>
              <a:rPr lang="el-GR" i="1" dirty="0"/>
              <a:t>∂</a:t>
            </a:r>
            <a:r>
              <a:rPr lang="cy-GB" i="1" dirty="0"/>
              <a:t>MSE(</a:t>
            </a:r>
            <a:r>
              <a:rPr lang="el-GR" i="1" dirty="0"/>
              <a:t>θ</a:t>
            </a:r>
            <a:r>
              <a:rPr lang="en-GB" i="1" baseline="-25000" dirty="0"/>
              <a:t>1, </a:t>
            </a:r>
            <a:r>
              <a:rPr lang="el-GR" i="1" dirty="0"/>
              <a:t>θ</a:t>
            </a:r>
            <a:r>
              <a:rPr lang="en-GB" i="1" baseline="-25000" dirty="0"/>
              <a:t>0</a:t>
            </a:r>
            <a:r>
              <a:rPr lang="cy-GB" i="1" dirty="0"/>
              <a:t>)/</a:t>
            </a:r>
            <a:r>
              <a:rPr lang="el-GR" i="1" dirty="0"/>
              <a:t> </a:t>
            </a:r>
            <a:r>
              <a:rPr lang="el-GR" i="1" dirty="0" smtClean="0"/>
              <a:t>∂θ</a:t>
            </a:r>
            <a:r>
              <a:rPr lang="en-GB" i="1" baseline="-25000" dirty="0" smtClean="0"/>
              <a:t>0 </a:t>
            </a:r>
            <a:r>
              <a:rPr lang="cy-GB" i="1" dirty="0"/>
              <a:t> </a:t>
            </a:r>
            <a:r>
              <a:rPr lang="cy-GB" i="1" dirty="0" smtClean="0"/>
              <a:t>- </a:t>
            </a:r>
            <a:r>
              <a:rPr lang="cy-GB" dirty="0" err="1" smtClean="0"/>
              <a:t>Expresses</a:t>
            </a:r>
            <a:r>
              <a:rPr lang="cy-GB" dirty="0" smtClean="0"/>
              <a:t> </a:t>
            </a:r>
            <a:r>
              <a:rPr lang="cy-GB" dirty="0" err="1"/>
              <a:t>slope</a:t>
            </a:r>
            <a:r>
              <a:rPr lang="cy-GB" dirty="0"/>
              <a:t> </a:t>
            </a:r>
            <a:r>
              <a:rPr lang="cy-GB" dirty="0" err="1"/>
              <a:t>in</a:t>
            </a:r>
            <a:r>
              <a:rPr lang="cy-GB" dirty="0"/>
              <a:t> the </a:t>
            </a:r>
            <a:r>
              <a:rPr lang="cy-GB" dirty="0" err="1"/>
              <a:t>direction</a:t>
            </a:r>
            <a:r>
              <a:rPr lang="cy-GB" dirty="0"/>
              <a:t> </a:t>
            </a:r>
            <a:r>
              <a:rPr lang="cy-GB" dirty="0" smtClean="0"/>
              <a:t>of </a:t>
            </a:r>
            <a:r>
              <a:rPr lang="el-GR" i="1" dirty="0"/>
              <a:t>θ</a:t>
            </a:r>
            <a:r>
              <a:rPr lang="en-GB" i="1" baseline="-25000" dirty="0"/>
              <a:t>0</a:t>
            </a:r>
            <a:endParaRPr lang="cy-GB" i="1" dirty="0" smtClean="0"/>
          </a:p>
          <a:p>
            <a:pPr marL="252000" lvl="1" indent="0">
              <a:buNone/>
            </a:pPr>
            <a:endParaRPr lang="cy-GB" i="1" baseline="-25000" dirty="0"/>
          </a:p>
          <a:p>
            <a:r>
              <a:rPr lang="cy-GB" dirty="0" err="1" smtClean="0"/>
              <a:t>Don’t</a:t>
            </a:r>
            <a:r>
              <a:rPr lang="cy-GB" dirty="0" smtClean="0"/>
              <a:t> </a:t>
            </a:r>
            <a:r>
              <a:rPr lang="cy-GB" dirty="0" err="1" smtClean="0"/>
              <a:t>worry</a:t>
            </a:r>
            <a:r>
              <a:rPr lang="cy-GB" dirty="0" smtClean="0"/>
              <a:t> we </a:t>
            </a:r>
            <a:r>
              <a:rPr lang="cy-GB" dirty="0" err="1" smtClean="0"/>
              <a:t>will</a:t>
            </a:r>
            <a:r>
              <a:rPr lang="cy-GB" dirty="0" smtClean="0"/>
              <a:t> </a:t>
            </a:r>
            <a:r>
              <a:rPr lang="cy-GB" dirty="0" err="1" smtClean="0"/>
              <a:t>look</a:t>
            </a:r>
            <a:r>
              <a:rPr lang="cy-GB" dirty="0" smtClean="0"/>
              <a:t> at the </a:t>
            </a:r>
            <a:r>
              <a:rPr lang="cy-GB" dirty="0" err="1" smtClean="0"/>
              <a:t>curves</a:t>
            </a:r>
            <a:r>
              <a:rPr lang="cy-GB" dirty="0" smtClean="0"/>
              <a:t> </a:t>
            </a:r>
            <a:r>
              <a:rPr lang="cy-GB" dirty="0" err="1" smtClean="0"/>
              <a:t>soon</a:t>
            </a:r>
            <a:endParaRPr lang="cy-GB" dirty="0"/>
          </a:p>
          <a:p>
            <a:endParaRPr lang="cy-GB" i="1" baseline="-25000" dirty="0" smtClean="0"/>
          </a:p>
          <a:p>
            <a:pPr marL="0" indent="0">
              <a:buNone/>
            </a:pPr>
            <a:endParaRPr lang="cy-GB" baseline="-25000" dirty="0"/>
          </a:p>
          <a:p>
            <a:pPr marL="0" indent="0">
              <a:buNone/>
            </a:pPr>
            <a:endParaRPr lang="cy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34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Performing Gradient Descent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807" y="2929380"/>
            <a:ext cx="4560632" cy="2649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2" y="2929380"/>
            <a:ext cx="4949478" cy="2649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560" y="1522602"/>
            <a:ext cx="1148731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/>
              <a:t>Now lets watch a video on Gradient </a:t>
            </a:r>
            <a:r>
              <a:rPr lang="da-DK" sz="2000" dirty="0" smtClean="0"/>
              <a:t>Descent: </a:t>
            </a:r>
            <a:r>
              <a:rPr lang="da-DK" sz="2000" dirty="0" smtClean="0">
                <a:hlinkClick r:id="rId4"/>
              </a:rPr>
              <a:t>Gradient Descent Statquest</a:t>
            </a:r>
            <a:endParaRPr lang="da-DK" sz="2000" dirty="0" smtClean="0"/>
          </a:p>
          <a:p>
            <a:r>
              <a:rPr lang="da-DK" sz="2000" dirty="0" smtClean="0"/>
              <a:t>Afterwards explain to yourselves in the groups the process on how the cost function </a:t>
            </a:r>
            <a:br>
              <a:rPr lang="da-DK" sz="2000" dirty="0" smtClean="0"/>
            </a:br>
            <a:r>
              <a:rPr lang="da-DK" sz="2000" dirty="0" smtClean="0"/>
              <a:t>Mean Square Error (MSE) goes towards the minimum, use curves below for help.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8750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Zealand">
      <a:dk1>
        <a:sysClr val="windowText" lastClr="000000"/>
      </a:dk1>
      <a:lt1>
        <a:sysClr val="window" lastClr="FFFFFF"/>
      </a:lt1>
      <a:dk2>
        <a:srgbClr val="FFF387"/>
      </a:dk2>
      <a:lt2>
        <a:srgbClr val="EBEBEB"/>
      </a:lt2>
      <a:accent1>
        <a:srgbClr val="FFF387"/>
      </a:accent1>
      <a:accent2>
        <a:srgbClr val="FFF9C3"/>
      </a:accent2>
      <a:accent3>
        <a:srgbClr val="404040"/>
      </a:accent3>
      <a:accent4>
        <a:srgbClr val="6C6C6C"/>
      </a:accent4>
      <a:accent5>
        <a:srgbClr val="A6A6A6"/>
      </a:accent5>
      <a:accent6>
        <a:srgbClr val="CFCFCF"/>
      </a:accent6>
      <a:hlink>
        <a:srgbClr val="0000FF"/>
      </a:hlink>
      <a:folHlink>
        <a:srgbClr val="800080"/>
      </a:folHlink>
    </a:clrScheme>
    <a:fontScheme name="Zea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0629529B-D61F-4CA2-8B3F-4CB5ED9AC818}" vid="{CF0482A3-DAA7-4A66-9D05-9D5782D2D785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194D2B0AECB742B7E4B8E3B27D9CCF" ma:contentTypeVersion="10" ma:contentTypeDescription="Opret et nyt dokument." ma:contentTypeScope="" ma:versionID="9d9b3eb10a31f6438a32fae849661369">
  <xsd:schema xmlns:xsd="http://www.w3.org/2001/XMLSchema" xmlns:xs="http://www.w3.org/2001/XMLSchema" xmlns:p="http://schemas.microsoft.com/office/2006/metadata/properties" xmlns:ns3="f7b946f2-60cf-4e95-a05f-542cd761d733" xmlns:ns4="106f563f-f301-471e-a8c8-8dbfd02567ff" targetNamespace="http://schemas.microsoft.com/office/2006/metadata/properties" ma:root="true" ma:fieldsID="12e64d066ffb309f0562fc83f0c0cc10" ns3:_="" ns4:_="">
    <xsd:import namespace="f7b946f2-60cf-4e95-a05f-542cd761d733"/>
    <xsd:import namespace="106f563f-f301-471e-a8c8-8dbfd02567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946f2-60cf-4e95-a05f-542cd761d7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f563f-f301-471e-a8c8-8dbfd0256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TemplafyTemplateConfiguration>{"elementsMetadata":[],"transformationConfigurations":[],"enableDocumentContentUpdater":true,"version":"1.2"}</TemplafyTemplateConfigurati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D347F-F951-4F00-96EC-FD3E32AA2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946f2-60cf-4e95-a05f-542cd761d733"/>
    <ds:schemaRef ds:uri="106f563f-f301-471e-a8c8-8dbfd0256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29C588-5F38-4EC0-9F5C-9C2879B9564A}">
  <ds:schemaRefs/>
</ds:datastoreItem>
</file>

<file path=customXml/itemProps3.xml><?xml version="1.0" encoding="utf-8"?>
<ds:datastoreItem xmlns:ds="http://schemas.openxmlformats.org/officeDocument/2006/customXml" ds:itemID="{5D5D1FCF-7870-4B35-A9A7-0DE812F2EFD8}">
  <ds:schemaRefs>
    <ds:schemaRef ds:uri="http://schemas.microsoft.com/office/infopath/2007/PartnerControls"/>
    <ds:schemaRef ds:uri="106f563f-f301-471e-a8c8-8dbfd02567ff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f7b946f2-60cf-4e95-a05f-542cd761d733"/>
    <ds:schemaRef ds:uri="http://purl.org/dc/dcmitype/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5940586C-F41D-4BFD-A50D-BFE51E392D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1666</Words>
  <Application>Microsoft Office PowerPoint</Application>
  <PresentationFormat>Widescreen</PresentationFormat>
  <Paragraphs>261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Wingdings</vt:lpstr>
      <vt:lpstr>Blank</vt:lpstr>
      <vt:lpstr>Packager Shell Object</vt:lpstr>
      <vt:lpstr>Training models: Gradient Descent</vt:lpstr>
      <vt:lpstr>Training models: Opening The Black Box</vt:lpstr>
      <vt:lpstr>Closed Form: Evaluation</vt:lpstr>
      <vt:lpstr>Gradient Descent Solutions</vt:lpstr>
      <vt:lpstr>Gradient descent – General learning approach</vt:lpstr>
      <vt:lpstr>Gradient descent – Minimizing MSE</vt:lpstr>
      <vt:lpstr>Linear model  - Mean squared error (MSE)</vt:lpstr>
      <vt:lpstr>Linear model  - Mean squared root error</vt:lpstr>
      <vt:lpstr>Performing Gradient Descent</vt:lpstr>
      <vt:lpstr>Performing Gradient Descent – the principle</vt:lpstr>
      <vt:lpstr>Being too ‘scrooge’ with the learning rate </vt:lpstr>
      <vt:lpstr>Being too ‘greedy/lazy’ with the learning rate </vt:lpstr>
      <vt:lpstr>Cost function: Challenges</vt:lpstr>
      <vt:lpstr>Nice linear regression properties MSE cost function  </vt:lpstr>
      <vt:lpstr>Gradient Descent – Feature scaling needed</vt:lpstr>
      <vt:lpstr>Gradient Descent:  the learning rate - example</vt:lpstr>
      <vt:lpstr>Stochastic Gradient Descent: The Principle</vt:lpstr>
      <vt:lpstr>Mini-Batch Gradient Descent: The principle</vt:lpstr>
      <vt:lpstr>Comparing gradient descent approaches</vt:lpstr>
      <vt:lpstr>Gradient Descent Evaluation</vt:lpstr>
      <vt:lpstr>Some comparison on linear regression algorithms</vt:lpstr>
      <vt:lpstr>That’s all folks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2020-03-08T11:33:10Z</dcterms:created>
  <dcterms:modified xsi:type="dcterms:W3CDTF">2022-03-16T21:59:42Z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0x010100E4194D2B0AECB742B7E4B8E3B27D9CCF</vt:lpwstr>
  </property>
</Properties>
</file>